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343" r:id="rId3"/>
    <p:sldId id="363" r:id="rId4"/>
    <p:sldId id="340" r:id="rId5"/>
    <p:sldId id="341" r:id="rId6"/>
    <p:sldId id="342" r:id="rId7"/>
    <p:sldId id="345" r:id="rId8"/>
    <p:sldId id="365" r:id="rId9"/>
    <p:sldId id="361" r:id="rId10"/>
    <p:sldId id="344" r:id="rId11"/>
    <p:sldId id="260" r:id="rId12"/>
    <p:sldId id="346" r:id="rId13"/>
    <p:sldId id="347" r:id="rId14"/>
    <p:sldId id="348" r:id="rId15"/>
    <p:sldId id="360" r:id="rId16"/>
    <p:sldId id="349" r:id="rId17"/>
    <p:sldId id="350" r:id="rId18"/>
    <p:sldId id="351" r:id="rId19"/>
    <p:sldId id="352" r:id="rId20"/>
    <p:sldId id="353" r:id="rId21"/>
    <p:sldId id="354" r:id="rId22"/>
    <p:sldId id="355" r:id="rId23"/>
    <p:sldId id="356" r:id="rId24"/>
    <p:sldId id="357" r:id="rId25"/>
    <p:sldId id="358" r:id="rId26"/>
    <p:sldId id="364" r:id="rId27"/>
    <p:sldId id="366" r:id="rId28"/>
    <p:sldId id="359"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1pPr>
    <a:lvl2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2pPr>
    <a:lvl3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3pPr>
    <a:lvl4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4pPr>
    <a:lvl5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5pPr>
    <a:lvl6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6pPr>
    <a:lvl7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7pPr>
    <a:lvl8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8pPr>
    <a:lvl9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rgbClr val="53D5FD"/>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Col>
    <a:la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rgbClr val="53D5FD"/>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lastRow>
    <a:fir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rgbClr val="53D5FD"/>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2">
                  <a:satOff val="-5186"/>
                  <a:lumOff val="-28409"/>
                </a:schemeClr>
              </a:solidFill>
              <a:prstDash val="solid"/>
              <a:miter lim="400000"/>
            </a:ln>
          </a:insideV>
        </a:tcBdr>
        <a:fill>
          <a:solidFill>
            <a:schemeClr val="accent2">
              <a:satOff val="-5186"/>
              <a:lumOff val="-12389"/>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chemeClr val="accent2">
              <a:satOff val="-5186"/>
              <a:lumOff val="-28409"/>
            </a:scheme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chemeClr val="accent2">
            <a:satOff val="44164"/>
            <a:lumOff val="14231"/>
          </a:schemeClr>
        </a:fontRef>
        <a:schemeClr val="accent2">
          <a:satOff val="44164"/>
          <a:lumOff val="14231"/>
        </a:schemeClr>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6"/>
  </p:normalViewPr>
  <p:slideViewPr>
    <p:cSldViewPr snapToGrid="0" snapToObjects="1">
      <p:cViewPr varScale="1">
        <p:scale>
          <a:sx n="66" d="100"/>
          <a:sy n="66" d="100"/>
        </p:scale>
        <p:origin x="1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660400" y="4292600"/>
            <a:ext cx="11684000" cy="2222500"/>
          </a:xfrm>
          <a:prstGeom prst="rect">
            <a:avLst/>
          </a:prstGeom>
        </p:spPr>
        <p:txBody>
          <a:bodyPr/>
          <a:lstStyle>
            <a:lvl1pPr>
              <a:defRPr sz="6200" spc="992"/>
            </a:lvl1pPr>
          </a:lstStyle>
          <a:p>
            <a:r>
              <a:t>Texto del título</a:t>
            </a:r>
          </a:p>
        </p:txBody>
      </p:sp>
      <p:sp>
        <p:nvSpPr>
          <p:cNvPr id="12" name="Nivel de texto 1…"/>
          <p:cNvSpPr txBox="1">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1pPr>
            <a:lvl2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2pPr>
            <a:lvl3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3pPr>
            <a:lvl4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4pPr>
            <a:lvl5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 fotos">
    <p:spTree>
      <p:nvGrpSpPr>
        <p:cNvPr id="1" name=""/>
        <p:cNvGrpSpPr/>
        <p:nvPr/>
      </p:nvGrpSpPr>
      <p:grpSpPr>
        <a:xfrm>
          <a:off x="0" y="0"/>
          <a:ext cx="0" cy="0"/>
          <a:chOff x="0" y="0"/>
          <a:chExt cx="0" cy="0"/>
        </a:xfrm>
      </p:grpSpPr>
      <p:sp>
        <p:nvSpPr>
          <p:cNvPr id="93" name="Imagen"/>
          <p:cNvSpPr>
            <a:spLocks noGrp="1"/>
          </p:cNvSpPr>
          <p:nvPr>
            <p:ph type="pic" sz="half" idx="13"/>
          </p:nvPr>
        </p:nvSpPr>
        <p:spPr>
          <a:xfrm>
            <a:off x="6502400" y="4879052"/>
            <a:ext cx="6502400" cy="4876801"/>
          </a:xfrm>
          <a:prstGeom prst="rect">
            <a:avLst/>
          </a:prstGeom>
        </p:spPr>
        <p:txBody>
          <a:bodyPr lIns="91439" tIns="45719" rIns="91439" bIns="45719" anchor="t">
            <a:noAutofit/>
          </a:bodyPr>
          <a:lstStyle/>
          <a:p>
            <a:endParaRPr/>
          </a:p>
        </p:txBody>
      </p:sp>
      <p:sp>
        <p:nvSpPr>
          <p:cNvPr id="94" name="143918632_1620x1622.jpeg"/>
          <p:cNvSpPr>
            <a:spLocks noGrp="1"/>
          </p:cNvSpPr>
          <p:nvPr>
            <p:ph type="pic" sz="half" idx="14"/>
          </p:nvPr>
        </p:nvSpPr>
        <p:spPr>
          <a:xfrm>
            <a:off x="6502400" y="0"/>
            <a:ext cx="6502400" cy="4876800"/>
          </a:xfrm>
          <a:prstGeom prst="rect">
            <a:avLst/>
          </a:prstGeom>
        </p:spPr>
        <p:txBody>
          <a:bodyPr lIns="91439" tIns="45719" rIns="91439" bIns="45719" anchor="t">
            <a:noAutofit/>
          </a:bodyPr>
          <a:lstStyle/>
          <a:p>
            <a:endParaRPr/>
          </a:p>
        </p:txBody>
      </p:sp>
      <p:sp>
        <p:nvSpPr>
          <p:cNvPr id="95" name="Imagen"/>
          <p:cNvSpPr>
            <a:spLocks noGrp="1"/>
          </p:cNvSpPr>
          <p:nvPr>
            <p:ph type="pic" idx="15"/>
          </p:nvPr>
        </p:nvSpPr>
        <p:spPr>
          <a:xfrm>
            <a:off x="0" y="0"/>
            <a:ext cx="6502400" cy="9753600"/>
          </a:xfrm>
          <a:prstGeom prst="rect">
            <a:avLst/>
          </a:prstGeom>
        </p:spPr>
        <p:txBody>
          <a:bodyPr lIns="91439" tIns="45719" rIns="91439" bIns="45719" anchor="t">
            <a:noAutofit/>
          </a:bodyPr>
          <a:lstStyle/>
          <a:p>
            <a:endParaRPr/>
          </a:p>
        </p:txBody>
      </p:sp>
      <p:sp>
        <p:nvSpPr>
          <p:cNvPr id="96"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
    <p:spTree>
      <p:nvGrpSpPr>
        <p:cNvPr id="1" name=""/>
        <p:cNvGrpSpPr/>
        <p:nvPr/>
      </p:nvGrpSpPr>
      <p:grpSpPr>
        <a:xfrm>
          <a:off x="0" y="0"/>
          <a:ext cx="0" cy="0"/>
          <a:chOff x="0" y="0"/>
          <a:chExt cx="0" cy="0"/>
        </a:xfrm>
      </p:grpSpPr>
      <p:sp>
        <p:nvSpPr>
          <p:cNvPr id="103" name="– Juan Pérez"/>
          <p:cNvSpPr txBox="1">
            <a:spLocks noGrp="1"/>
          </p:cNvSpPr>
          <p:nvPr>
            <p:ph type="body" sz="quarter" idx="13"/>
          </p:nvPr>
        </p:nvSpPr>
        <p:spPr>
          <a:xfrm>
            <a:off x="1270000" y="6362700"/>
            <a:ext cx="10464800" cy="520700"/>
          </a:xfrm>
          <a:prstGeom prst="rect">
            <a:avLst/>
          </a:prstGeom>
        </p:spPr>
        <p:txBody>
          <a:bodyPr>
            <a:spAutoFit/>
          </a:bodyPr>
          <a:lstStyle>
            <a:lvl1pPr marL="0" indent="0" algn="ctr">
              <a:spcBef>
                <a:spcPts val="0"/>
              </a:spcBef>
              <a:buClrTx/>
              <a:buSzTx/>
              <a:buNone/>
              <a:defRPr sz="2400" cap="all" spc="384">
                <a:solidFill>
                  <a:schemeClr val="accent2">
                    <a:satOff val="44164"/>
                    <a:lumOff val="14231"/>
                  </a:schemeClr>
                </a:solidFill>
              </a:defRPr>
            </a:lvl1pPr>
          </a:lstStyle>
          <a:p>
            <a:r>
              <a:t>– Juan Pérez</a:t>
            </a:r>
          </a:p>
        </p:txBody>
      </p:sp>
      <p:sp>
        <p:nvSpPr>
          <p:cNvPr id="104" name="“Escribe una cita aquí”"/>
          <p:cNvSpPr txBox="1">
            <a:spLocks noGrp="1"/>
          </p:cNvSpPr>
          <p:nvPr>
            <p:ph type="body" sz="quarter" idx="14"/>
          </p:nvPr>
        </p:nvSpPr>
        <p:spPr>
          <a:xfrm>
            <a:off x="1270000" y="4248150"/>
            <a:ext cx="10464800" cy="723900"/>
          </a:xfrm>
          <a:prstGeom prst="rect">
            <a:avLst/>
          </a:prstGeom>
        </p:spPr>
        <p:txBody>
          <a:bodyPr>
            <a:spAutoFit/>
          </a:bodyPr>
          <a:lstStyle>
            <a:lvl1pPr marL="0" indent="0" algn="ctr">
              <a:spcBef>
                <a:spcPts val="0"/>
              </a:spcBef>
              <a:buClrTx/>
              <a:buSzTx/>
              <a:buNone/>
            </a:lvl1pPr>
          </a:lstStyle>
          <a:p>
            <a:r>
              <a:t>“Escribe una cita aquí” </a:t>
            </a:r>
          </a:p>
        </p:txBody>
      </p:sp>
      <p:sp>
        <p:nvSpPr>
          <p:cNvPr id="10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Foto de cita">
    <p:spTree>
      <p:nvGrpSpPr>
        <p:cNvPr id="1" name=""/>
        <p:cNvGrpSpPr/>
        <p:nvPr/>
      </p:nvGrpSpPr>
      <p:grpSpPr>
        <a:xfrm>
          <a:off x="0" y="0"/>
          <a:ext cx="0" cy="0"/>
          <a:chOff x="0" y="0"/>
          <a:chExt cx="0" cy="0"/>
        </a:xfrm>
      </p:grpSpPr>
      <p:sp>
        <p:nvSpPr>
          <p:cNvPr id="112" name="– Juan Pérez"/>
          <p:cNvSpPr txBox="1">
            <a:spLocks noGrp="1"/>
          </p:cNvSpPr>
          <p:nvPr>
            <p:ph type="body" sz="quarter" idx="13"/>
          </p:nvPr>
        </p:nvSpPr>
        <p:spPr>
          <a:xfrm>
            <a:off x="1270000" y="2959100"/>
            <a:ext cx="10464800" cy="520700"/>
          </a:xfrm>
          <a:prstGeom prst="rect">
            <a:avLst/>
          </a:prstGeom>
        </p:spPr>
        <p:txBody>
          <a:bodyPr anchor="t">
            <a:spAutoFit/>
          </a:bodyPr>
          <a:lstStyle>
            <a:lvl1pPr marL="0" indent="0" algn="ctr">
              <a:spcBef>
                <a:spcPts val="0"/>
              </a:spcBef>
              <a:buClrTx/>
              <a:buSzTx/>
              <a:buNone/>
              <a:defRPr sz="2400" cap="all" spc="384">
                <a:solidFill>
                  <a:schemeClr val="accent2">
                    <a:satOff val="44164"/>
                    <a:lumOff val="14231"/>
                  </a:schemeClr>
                </a:solidFill>
              </a:defRPr>
            </a:lvl1pPr>
          </a:lstStyle>
          <a:p>
            <a:r>
              <a:t>– Juan Pérez</a:t>
            </a:r>
          </a:p>
        </p:txBody>
      </p:sp>
      <p:sp>
        <p:nvSpPr>
          <p:cNvPr id="113" name="“Escribe una cita aquí”"/>
          <p:cNvSpPr txBox="1">
            <a:spLocks noGrp="1"/>
          </p:cNvSpPr>
          <p:nvPr>
            <p:ph type="body" sz="quarter" idx="14"/>
          </p:nvPr>
        </p:nvSpPr>
        <p:spPr>
          <a:xfrm>
            <a:off x="1270000" y="1346200"/>
            <a:ext cx="10464800" cy="723900"/>
          </a:xfrm>
          <a:prstGeom prst="rect">
            <a:avLst/>
          </a:prstGeom>
        </p:spPr>
        <p:txBody>
          <a:bodyPr>
            <a:spAutoFit/>
          </a:bodyPr>
          <a:lstStyle>
            <a:lvl1pPr marL="0" indent="0" algn="ctr">
              <a:spcBef>
                <a:spcPts val="0"/>
              </a:spcBef>
              <a:buClrTx/>
              <a:buSzTx/>
              <a:buNone/>
            </a:lvl1pPr>
          </a:lstStyle>
          <a:p>
            <a:r>
              <a:t>“Escribe una cita aquí” </a:t>
            </a:r>
          </a:p>
        </p:txBody>
      </p:sp>
      <p:sp>
        <p:nvSpPr>
          <p:cNvPr id="114" name="Imagen"/>
          <p:cNvSpPr>
            <a:spLocks noGrp="1"/>
          </p:cNvSpPr>
          <p:nvPr>
            <p:ph type="pic" idx="15"/>
          </p:nvPr>
        </p:nvSpPr>
        <p:spPr>
          <a:xfrm>
            <a:off x="-19050" y="3613150"/>
            <a:ext cx="13004800" cy="6134100"/>
          </a:xfrm>
          <a:prstGeom prst="rect">
            <a:avLst/>
          </a:prstGeom>
        </p:spPr>
        <p:txBody>
          <a:bodyPr lIns="91439" tIns="45719" rIns="91439" bIns="45719" anchor="t">
            <a:noAutofit/>
          </a:bodyPr>
          <a:lstStyle/>
          <a:p>
            <a:endParaRPr/>
          </a:p>
        </p:txBody>
      </p:sp>
      <p:sp>
        <p:nvSpPr>
          <p:cNvPr id="11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22" name="Imagen"/>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23"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sp>
        <p:nvSpPr>
          <p:cNvPr id="130"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horizontal)">
    <p:spTree>
      <p:nvGrpSpPr>
        <p:cNvPr id="1" name=""/>
        <p:cNvGrpSpPr/>
        <p:nvPr/>
      </p:nvGrpSpPr>
      <p:grpSpPr>
        <a:xfrm>
          <a:off x="0" y="0"/>
          <a:ext cx="0" cy="0"/>
          <a:chOff x="0" y="0"/>
          <a:chExt cx="0" cy="0"/>
        </a:xfrm>
      </p:grpSpPr>
      <p:sp>
        <p:nvSpPr>
          <p:cNvPr id="20" name="Imagen"/>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21" name="Texto del título"/>
          <p:cNvSpPr txBox="1">
            <a:spLocks noGrp="1"/>
          </p:cNvSpPr>
          <p:nvPr>
            <p:ph type="title"/>
          </p:nvPr>
        </p:nvSpPr>
        <p:spPr>
          <a:xfrm>
            <a:off x="660400" y="1003300"/>
            <a:ext cx="11684000" cy="1460500"/>
          </a:xfrm>
          <a:prstGeom prst="rect">
            <a:avLst/>
          </a:prstGeom>
        </p:spPr>
        <p:txBody>
          <a:bodyPr/>
          <a:lstStyle>
            <a:lvl1pPr>
              <a:defRPr sz="6200" spc="992"/>
            </a:lvl1pPr>
          </a:lstStyle>
          <a:p>
            <a:r>
              <a:t>Texto del título</a:t>
            </a:r>
          </a:p>
        </p:txBody>
      </p:sp>
      <p:sp>
        <p:nvSpPr>
          <p:cNvPr id="22" name="Nivel de texto 1…"/>
          <p:cNvSpPr txBox="1">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Nivel de texto 1</a:t>
            </a:r>
          </a:p>
          <a:p>
            <a:pPr lvl="1"/>
            <a:r>
              <a:t>Nivel de texto 2</a:t>
            </a:r>
          </a:p>
          <a:p>
            <a:pPr lvl="2"/>
            <a:r>
              <a:t>Nivel de texto 3</a:t>
            </a:r>
          </a:p>
          <a:p>
            <a:pPr lvl="3"/>
            <a:r>
              <a:t>Nivel de texto 4</a:t>
            </a:r>
          </a:p>
          <a:p>
            <a:pPr lvl="4"/>
            <a:r>
              <a:t>Nivel de texto 5</a:t>
            </a:r>
          </a:p>
        </p:txBody>
      </p:sp>
      <p:sp>
        <p:nvSpPr>
          <p:cNvPr id="23"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oto (horizontal A)">
    <p:spTree>
      <p:nvGrpSpPr>
        <p:cNvPr id="1" name=""/>
        <p:cNvGrpSpPr/>
        <p:nvPr/>
      </p:nvGrpSpPr>
      <p:grpSpPr>
        <a:xfrm>
          <a:off x="0" y="0"/>
          <a:ext cx="0" cy="0"/>
          <a:chOff x="0" y="0"/>
          <a:chExt cx="0" cy="0"/>
        </a:xfrm>
      </p:grpSpPr>
      <p:sp>
        <p:nvSpPr>
          <p:cNvPr id="30" name="Imagen"/>
          <p:cNvSpPr>
            <a:spLocks noGrp="1"/>
          </p:cNvSpPr>
          <p:nvPr>
            <p:ph type="pic" idx="13"/>
          </p:nvPr>
        </p:nvSpPr>
        <p:spPr>
          <a:xfrm>
            <a:off x="0" y="2717800"/>
            <a:ext cx="13004800" cy="7035800"/>
          </a:xfrm>
          <a:prstGeom prst="rect">
            <a:avLst/>
          </a:prstGeom>
        </p:spPr>
        <p:txBody>
          <a:bodyPr lIns="91439" tIns="45719" rIns="91439" bIns="45719" anchor="t">
            <a:noAutofit/>
          </a:bodyPr>
          <a:lstStyle/>
          <a:p>
            <a:endParaRPr/>
          </a:p>
        </p:txBody>
      </p:sp>
      <p:sp>
        <p:nvSpPr>
          <p:cNvPr id="31" name="Texto del título"/>
          <p:cNvSpPr txBox="1">
            <a:spLocks noGrp="1"/>
          </p:cNvSpPr>
          <p:nvPr>
            <p:ph type="title"/>
          </p:nvPr>
        </p:nvSpPr>
        <p:spPr>
          <a:xfrm>
            <a:off x="660400" y="1003300"/>
            <a:ext cx="11684000" cy="1460500"/>
          </a:xfrm>
          <a:prstGeom prst="rect">
            <a:avLst/>
          </a:prstGeom>
        </p:spPr>
        <p:txBody>
          <a:bodyPr/>
          <a:lstStyle>
            <a:lvl1pPr>
              <a:defRPr sz="6200" spc="992"/>
            </a:lvl1pPr>
          </a:lstStyle>
          <a:p>
            <a:r>
              <a:t>Texto del título</a:t>
            </a:r>
          </a:p>
        </p:txBody>
      </p:sp>
      <p:sp>
        <p:nvSpPr>
          <p:cNvPr id="32" name="Nivel de texto 1…"/>
          <p:cNvSpPr txBox="1">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Nivel de texto 1</a:t>
            </a:r>
          </a:p>
          <a:p>
            <a:pPr lvl="1"/>
            <a:r>
              <a:t>Nivel de texto 2</a:t>
            </a:r>
          </a:p>
          <a:p>
            <a:pPr lvl="2"/>
            <a:r>
              <a:t>Nivel de texto 3</a:t>
            </a:r>
          </a:p>
          <a:p>
            <a:pPr lvl="3"/>
            <a:r>
              <a:t>Nivel de texto 4</a:t>
            </a:r>
          </a:p>
          <a:p>
            <a:pPr lvl="4"/>
            <a:r>
              <a:t>Nivel de texto 5</a:t>
            </a:r>
          </a:p>
        </p:txBody>
      </p:sp>
      <p:sp>
        <p:nvSpPr>
          <p:cNvPr id="33"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ítulo (centro)">
    <p:spTree>
      <p:nvGrpSpPr>
        <p:cNvPr id="1" name=""/>
        <p:cNvGrpSpPr/>
        <p:nvPr/>
      </p:nvGrpSpPr>
      <p:grpSpPr>
        <a:xfrm>
          <a:off x="0" y="0"/>
          <a:ext cx="0" cy="0"/>
          <a:chOff x="0" y="0"/>
          <a:chExt cx="0" cy="0"/>
        </a:xfrm>
      </p:grpSpPr>
      <p:sp>
        <p:nvSpPr>
          <p:cNvPr id="40" name="Texto del título"/>
          <p:cNvSpPr txBox="1">
            <a:spLocks noGrp="1"/>
          </p:cNvSpPr>
          <p:nvPr>
            <p:ph type="title"/>
          </p:nvPr>
        </p:nvSpPr>
        <p:spPr>
          <a:xfrm>
            <a:off x="660400" y="3759200"/>
            <a:ext cx="11684000" cy="2222500"/>
          </a:xfrm>
          <a:prstGeom prst="rect">
            <a:avLst/>
          </a:prstGeom>
        </p:spPr>
        <p:txBody>
          <a:bodyPr anchor="ctr"/>
          <a:lstStyle>
            <a:lvl1pPr>
              <a:defRPr sz="6200" spc="992"/>
            </a:lvl1pPr>
          </a:lstStyle>
          <a:p>
            <a:r>
              <a:t>Texto del título</a:t>
            </a:r>
          </a:p>
        </p:txBody>
      </p:sp>
      <p:sp>
        <p:nvSpPr>
          <p:cNvPr id="4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Foto (vertical)">
    <p:spTree>
      <p:nvGrpSpPr>
        <p:cNvPr id="1" name=""/>
        <p:cNvGrpSpPr/>
        <p:nvPr/>
      </p:nvGrpSpPr>
      <p:grpSpPr>
        <a:xfrm>
          <a:off x="0" y="0"/>
          <a:ext cx="0" cy="0"/>
          <a:chOff x="0" y="0"/>
          <a:chExt cx="0" cy="0"/>
        </a:xfrm>
      </p:grpSpPr>
      <p:sp>
        <p:nvSpPr>
          <p:cNvPr id="48" name="Imagen"/>
          <p:cNvSpPr>
            <a:spLocks noGrp="1"/>
          </p:cNvSpPr>
          <p:nvPr>
            <p:ph type="pic" idx="13"/>
          </p:nvPr>
        </p:nvSpPr>
        <p:spPr>
          <a:xfrm>
            <a:off x="6496050" y="6350"/>
            <a:ext cx="6502400" cy="9753600"/>
          </a:xfrm>
          <a:prstGeom prst="rect">
            <a:avLst/>
          </a:prstGeom>
        </p:spPr>
        <p:txBody>
          <a:bodyPr lIns="91439" tIns="45719" rIns="91439" bIns="45719" anchor="t">
            <a:noAutofit/>
          </a:bodyPr>
          <a:lstStyle/>
          <a:p>
            <a:endParaRPr/>
          </a:p>
        </p:txBody>
      </p:sp>
      <p:sp>
        <p:nvSpPr>
          <p:cNvPr id="49" name="Texto del título"/>
          <p:cNvSpPr txBox="1">
            <a:spLocks noGrp="1"/>
          </p:cNvSpPr>
          <p:nvPr>
            <p:ph type="title"/>
          </p:nvPr>
        </p:nvSpPr>
        <p:spPr>
          <a:xfrm>
            <a:off x="546100" y="4305300"/>
            <a:ext cx="5410200" cy="2984500"/>
          </a:xfrm>
          <a:prstGeom prst="rect">
            <a:avLst/>
          </a:prstGeom>
        </p:spPr>
        <p:txBody>
          <a:bodyPr/>
          <a:lstStyle/>
          <a:p>
            <a:r>
              <a:t>Texto del título</a:t>
            </a:r>
          </a:p>
        </p:txBody>
      </p:sp>
      <p:sp>
        <p:nvSpPr>
          <p:cNvPr id="50" name="Nivel de texto 1…"/>
          <p:cNvSpPr txBox="1">
            <a:spLocks noGrp="1"/>
          </p:cNvSpPr>
          <p:nvPr>
            <p:ph type="body" sz="quarter" idx="1"/>
          </p:nvPr>
        </p:nvSpPr>
        <p:spPr>
          <a:xfrm>
            <a:off x="546100" y="3429000"/>
            <a:ext cx="5410200" cy="889000"/>
          </a:xfrm>
          <a:prstGeom prst="rect">
            <a:avLst/>
          </a:prstGeom>
        </p:spPr>
        <p:txBody>
          <a:bodyPr/>
          <a:lstStyle>
            <a:lvl1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1pPr>
            <a:lvl2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2pPr>
            <a:lvl3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3pPr>
            <a:lvl4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4pPr>
            <a:lvl5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5pPr>
          </a:lstStyle>
          <a:p>
            <a:r>
              <a:t>Nivel de texto 1</a:t>
            </a:r>
          </a:p>
          <a:p>
            <a:pPr lvl="1"/>
            <a:r>
              <a:t>Nivel de texto 2</a:t>
            </a:r>
          </a:p>
          <a:p>
            <a:pPr lvl="2"/>
            <a:r>
              <a:t>Nivel de texto 3</a:t>
            </a:r>
          </a:p>
          <a:p>
            <a:pPr lvl="3"/>
            <a:r>
              <a:t>Nivel de texto 4</a:t>
            </a:r>
          </a:p>
          <a:p>
            <a:pPr lvl="4"/>
            <a:r>
              <a:t>Nivel de texto 5</a:t>
            </a:r>
          </a:p>
        </p:txBody>
      </p:sp>
      <p:sp>
        <p:nvSpPr>
          <p:cNvPr id="5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ítulo (arriba)">
    <p:spTree>
      <p:nvGrpSpPr>
        <p:cNvPr id="1" name=""/>
        <p:cNvGrpSpPr/>
        <p:nvPr/>
      </p:nvGrpSpPr>
      <p:grpSpPr>
        <a:xfrm>
          <a:off x="0" y="0"/>
          <a:ext cx="0" cy="0"/>
          <a:chOff x="0" y="0"/>
          <a:chExt cx="0" cy="0"/>
        </a:xfrm>
      </p:grpSpPr>
      <p:sp>
        <p:nvSpPr>
          <p:cNvPr id="58" name="Texto del título"/>
          <p:cNvSpPr txBox="1">
            <a:spLocks noGrp="1"/>
          </p:cNvSpPr>
          <p:nvPr>
            <p:ph type="title"/>
          </p:nvPr>
        </p:nvSpPr>
        <p:spPr>
          <a:prstGeom prst="rect">
            <a:avLst/>
          </a:prstGeom>
        </p:spPr>
        <p:txBody>
          <a:bodyPr/>
          <a:lstStyle/>
          <a:p>
            <a:r>
              <a:t>Texto del título</a:t>
            </a:r>
          </a:p>
        </p:txBody>
      </p:sp>
      <p:sp>
        <p:nvSpPr>
          <p:cNvPr id="59"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66" name="Texto del título"/>
          <p:cNvSpPr txBox="1">
            <a:spLocks noGrp="1"/>
          </p:cNvSpPr>
          <p:nvPr>
            <p:ph type="title"/>
          </p:nvPr>
        </p:nvSpPr>
        <p:spPr>
          <a:prstGeom prst="rect">
            <a:avLst/>
          </a:prstGeom>
        </p:spPr>
        <p:txBody>
          <a:bodyPr/>
          <a:lstStyle/>
          <a:p>
            <a:r>
              <a:t>Texto del título</a:t>
            </a:r>
          </a:p>
        </p:txBody>
      </p:sp>
      <p:sp>
        <p:nvSpPr>
          <p:cNvPr id="67" name="Nivel de texto 1…"/>
          <p:cNvSpPr txBox="1">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68"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ítulo, viñetas y foto">
    <p:spTree>
      <p:nvGrpSpPr>
        <p:cNvPr id="1" name=""/>
        <p:cNvGrpSpPr/>
        <p:nvPr/>
      </p:nvGrpSpPr>
      <p:grpSpPr>
        <a:xfrm>
          <a:off x="0" y="0"/>
          <a:ext cx="0" cy="0"/>
          <a:chOff x="0" y="0"/>
          <a:chExt cx="0" cy="0"/>
        </a:xfrm>
      </p:grpSpPr>
      <p:sp>
        <p:nvSpPr>
          <p:cNvPr id="75" name="Imagen"/>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76" name="Texto del título"/>
          <p:cNvSpPr txBox="1">
            <a:spLocks noGrp="1"/>
          </p:cNvSpPr>
          <p:nvPr>
            <p:ph type="title"/>
          </p:nvPr>
        </p:nvSpPr>
        <p:spPr>
          <a:xfrm>
            <a:off x="660400" y="609600"/>
            <a:ext cx="5080000" cy="1854200"/>
          </a:xfrm>
          <a:prstGeom prst="rect">
            <a:avLst/>
          </a:prstGeom>
        </p:spPr>
        <p:txBody>
          <a:bodyPr/>
          <a:lstStyle/>
          <a:p>
            <a:r>
              <a:t>Texto del título</a:t>
            </a:r>
          </a:p>
        </p:txBody>
      </p:sp>
      <p:sp>
        <p:nvSpPr>
          <p:cNvPr id="77" name="Nivel de texto 1…"/>
          <p:cNvSpPr txBox="1">
            <a:spLocks noGrp="1"/>
          </p:cNvSpPr>
          <p:nvPr>
            <p:ph type="body" sz="half"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r>
              <a:t>Nivel de texto 1</a:t>
            </a:r>
          </a:p>
          <a:p>
            <a:pPr lvl="1"/>
            <a:r>
              <a:t>Nivel de texto 2</a:t>
            </a:r>
          </a:p>
          <a:p>
            <a:pPr lvl="2"/>
            <a:r>
              <a:t>Nivel de texto 3</a:t>
            </a:r>
          </a:p>
          <a:p>
            <a:pPr lvl="3"/>
            <a:r>
              <a:t>Nivel de texto 4</a:t>
            </a:r>
          </a:p>
          <a:p>
            <a:pPr lvl="4"/>
            <a:r>
              <a:t>Nivel de texto 5</a:t>
            </a:r>
          </a:p>
        </p:txBody>
      </p:sp>
      <p:sp>
        <p:nvSpPr>
          <p:cNvPr id="78"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iñetas">
    <p:spTree>
      <p:nvGrpSpPr>
        <p:cNvPr id="1" name=""/>
        <p:cNvGrpSpPr/>
        <p:nvPr/>
      </p:nvGrpSpPr>
      <p:grpSpPr>
        <a:xfrm>
          <a:off x="0" y="0"/>
          <a:ext cx="0" cy="0"/>
          <a:chOff x="0" y="0"/>
          <a:chExt cx="0" cy="0"/>
        </a:xfrm>
      </p:grpSpPr>
      <p:sp>
        <p:nvSpPr>
          <p:cNvPr id="85" name="Nivel de texto 1…"/>
          <p:cNvSpPr txBox="1">
            <a:spLocks noGrp="1"/>
          </p:cNvSpPr>
          <p:nvPr>
            <p:ph type="body" idx="1"/>
          </p:nvPr>
        </p:nvSpPr>
        <p:spPr>
          <a:xfrm>
            <a:off x="660400" y="1511300"/>
            <a:ext cx="11684000" cy="6718300"/>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86"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o del título"/>
          <p:cNvSpPr txBox="1">
            <a:spLocks noGrp="1"/>
          </p:cNvSpPr>
          <p:nvPr>
            <p:ph type="title"/>
          </p:nvPr>
        </p:nvSpPr>
        <p:spPr>
          <a:xfrm>
            <a:off x="660400" y="609600"/>
            <a:ext cx="11684000" cy="1422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Texto del título</a:t>
            </a:r>
          </a:p>
        </p:txBody>
      </p:sp>
      <p:sp>
        <p:nvSpPr>
          <p:cNvPr id="3" name="Nivel de texto 1…"/>
          <p:cNvSpPr txBox="1">
            <a:spLocks noGrp="1"/>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a:spLocks noGrp="1"/>
          </p:cNvSpPr>
          <p:nvPr>
            <p:ph type="sldNum" sz="quarter" idx="2"/>
          </p:nvPr>
        </p:nvSpPr>
        <p:spPr>
          <a:xfrm>
            <a:off x="6311897" y="9258299"/>
            <a:ext cx="352045" cy="419101"/>
          </a:xfrm>
          <a:prstGeom prst="rect">
            <a:avLst/>
          </a:prstGeom>
          <a:ln w="12700">
            <a:miter lim="400000"/>
          </a:ln>
        </p:spPr>
        <p:txBody>
          <a:bodyPr wrap="none" lIns="50800" tIns="50800" rIns="50800" bIns="50800" anchor="ctr">
            <a:spAutoFit/>
          </a:bodyPr>
          <a:lstStyle>
            <a:lvl1pPr>
              <a:defRPr sz="1800"/>
            </a:lvl1pPr>
          </a:lstStyle>
          <a:p>
            <a:fld id="{86CB4B4D-7CA3-9044-876B-883B54F8677D}" type="slidenum">
              <a:t>‹Nº›</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1pPr>
      <a:lvl2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2pPr>
      <a:lvl3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3pPr>
      <a:lvl4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4pPr>
      <a:lvl5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5pPr>
      <a:lvl6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6pPr>
      <a:lvl7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7pPr>
      <a:lvl8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8pPr>
      <a:lvl9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9pPr>
    </p:titleStyle>
    <p:bodyStyle>
      <a:lvl1pPr marL="4699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mn-lt"/>
          <a:ea typeface="+mn-ea"/>
          <a:cs typeface="+mn-cs"/>
          <a:sym typeface="Avenir Light"/>
        </a:defRPr>
      </a:lvl1pPr>
      <a:lvl2pPr marL="9398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mn-lt"/>
          <a:ea typeface="+mn-ea"/>
          <a:cs typeface="+mn-cs"/>
          <a:sym typeface="Avenir Light"/>
        </a:defRPr>
      </a:lvl2pPr>
      <a:lvl3pPr marL="14097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mn-lt"/>
          <a:ea typeface="+mn-ea"/>
          <a:cs typeface="+mn-cs"/>
          <a:sym typeface="Avenir Light"/>
        </a:defRPr>
      </a:lvl3pPr>
      <a:lvl4pPr marL="18796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mn-lt"/>
          <a:ea typeface="+mn-ea"/>
          <a:cs typeface="+mn-cs"/>
          <a:sym typeface="Avenir Light"/>
        </a:defRPr>
      </a:lvl4pPr>
      <a:lvl5pPr marL="23495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mn-lt"/>
          <a:ea typeface="+mn-ea"/>
          <a:cs typeface="+mn-cs"/>
          <a:sym typeface="Avenir Light"/>
        </a:defRPr>
      </a:lvl5pPr>
      <a:lvl6pPr marL="28194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mn-lt"/>
          <a:ea typeface="+mn-ea"/>
          <a:cs typeface="+mn-cs"/>
          <a:sym typeface="Avenir Light"/>
        </a:defRPr>
      </a:lvl6pPr>
      <a:lvl7pPr marL="32893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mn-lt"/>
          <a:ea typeface="+mn-ea"/>
          <a:cs typeface="+mn-cs"/>
          <a:sym typeface="Avenir Light"/>
        </a:defRPr>
      </a:lvl7pPr>
      <a:lvl8pPr marL="37592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mn-lt"/>
          <a:ea typeface="+mn-ea"/>
          <a:cs typeface="+mn-cs"/>
          <a:sym typeface="Avenir Light"/>
        </a:defRPr>
      </a:lvl8pPr>
      <a:lvl9pPr marL="42291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mn-lt"/>
          <a:ea typeface="+mn-ea"/>
          <a:cs typeface="+mn-cs"/>
          <a:sym typeface="Avenir Light"/>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JPG"/><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JP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JP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Imagen" descr="Imagen"/>
          <p:cNvPicPr>
            <a:picLocks noGrp="1" noChangeAspect="1"/>
          </p:cNvPicPr>
          <p:nvPr>
            <p:ph type="pic" idx="13"/>
          </p:nvPr>
        </p:nvPicPr>
        <p:blipFill>
          <a:blip r:embed="rId2">
            <a:extLst/>
          </a:blip>
          <a:srcRect l="4190" t="258" r="4105" b="269"/>
          <a:stretch>
            <a:fillRect/>
          </a:stretch>
        </p:blipFill>
        <p:spPr>
          <a:xfrm>
            <a:off x="0" y="0"/>
            <a:ext cx="13004800" cy="9753600"/>
          </a:xfrm>
          <a:prstGeom prst="rect">
            <a:avLst/>
          </a:prstGeom>
        </p:spPr>
      </p:pic>
      <p:sp>
        <p:nvSpPr>
          <p:cNvPr id="140" name="Machine learning vs deep learning"/>
          <p:cNvSpPr txBox="1">
            <a:spLocks noGrp="1"/>
          </p:cNvSpPr>
          <p:nvPr>
            <p:ph type="title"/>
          </p:nvPr>
        </p:nvSpPr>
        <p:spPr>
          <a:xfrm>
            <a:off x="214009" y="1032215"/>
            <a:ext cx="13004800" cy="924129"/>
          </a:xfrm>
          <a:prstGeom prst="rect">
            <a:avLst/>
          </a:prstGeom>
        </p:spPr>
        <p:txBody>
          <a:bodyPr>
            <a:normAutofit/>
          </a:bodyPr>
          <a:lstStyle>
            <a:lvl1pPr>
              <a:defRPr sz="3700" spc="592"/>
            </a:lvl1pPr>
          </a:lstStyle>
          <a:p>
            <a:r>
              <a:rPr lang="en-US" sz="4000" dirty="0"/>
              <a:t>Convolutional   neural    networks </a:t>
            </a:r>
            <a:endParaRPr sz="4000" dirty="0"/>
          </a:p>
        </p:txBody>
      </p:sp>
      <p:sp>
        <p:nvSpPr>
          <p:cNvPr id="141" name="CARLOS PAVIA - CARLOS PORTA"/>
          <p:cNvSpPr txBox="1">
            <a:spLocks noGrp="1"/>
          </p:cNvSpPr>
          <p:nvPr>
            <p:ph type="body" sz="quarter" idx="1"/>
          </p:nvPr>
        </p:nvSpPr>
        <p:spPr>
          <a:xfrm>
            <a:off x="7029833" y="8328162"/>
            <a:ext cx="11684001" cy="508001"/>
          </a:xfrm>
          <a:prstGeom prst="rect">
            <a:avLst/>
          </a:prstGeom>
        </p:spPr>
        <p:txBody>
          <a:bodyPr/>
          <a:lstStyle>
            <a:lvl1pPr defTabSz="566674">
              <a:defRPr sz="2328" spc="372"/>
            </a:lvl1pPr>
          </a:lstStyle>
          <a:p>
            <a:r>
              <a:rPr dirty="0"/>
              <a:t>CARLOS PAVIA - CARLOS PORTA</a:t>
            </a:r>
          </a:p>
        </p:txBody>
      </p:sp>
      <p:grpSp>
        <p:nvGrpSpPr>
          <p:cNvPr id="144" name="Galería de imágenes"/>
          <p:cNvGrpSpPr/>
          <p:nvPr/>
        </p:nvGrpSpPr>
        <p:grpSpPr>
          <a:xfrm>
            <a:off x="9848637" y="-312061"/>
            <a:ext cx="3023196" cy="2264620"/>
            <a:chOff x="0" y="0"/>
            <a:chExt cx="3023195" cy="2264618"/>
          </a:xfrm>
        </p:grpSpPr>
        <p:pic>
          <p:nvPicPr>
            <p:cNvPr id="142" name="digitalhouse.png" descr="digitalhouse.png"/>
            <p:cNvPicPr>
              <a:picLocks noChangeAspect="1"/>
            </p:cNvPicPr>
            <p:nvPr/>
          </p:nvPicPr>
          <p:blipFill>
            <a:blip r:embed="rId3">
              <a:extLst/>
            </a:blip>
            <a:srcRect t="21997" b="21997"/>
            <a:stretch>
              <a:fillRect/>
            </a:stretch>
          </p:blipFill>
          <p:spPr>
            <a:xfrm>
              <a:off x="0" y="0"/>
              <a:ext cx="3023196" cy="1693119"/>
            </a:xfrm>
            <a:prstGeom prst="rect">
              <a:avLst/>
            </a:prstGeom>
            <a:ln w="12700" cap="flat">
              <a:noFill/>
              <a:miter lim="400000"/>
            </a:ln>
            <a:effectLst/>
          </p:spPr>
        </p:pic>
        <p:sp>
          <p:nvSpPr>
            <p:cNvPr id="143" name="Rectángulo"/>
            <p:cNvSpPr/>
            <p:nvPr/>
          </p:nvSpPr>
          <p:spPr>
            <a:xfrm>
              <a:off x="0" y="1769318"/>
              <a:ext cx="3023196"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defRPr sz="2000"/>
              </a:lvl1pPr>
            </a:lstStyle>
            <a:p>
              <a:r>
                <a:t>  </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descr="Imagen">
            <a:extLst>
              <a:ext uri="{FF2B5EF4-FFF2-40B4-BE49-F238E27FC236}">
                <a16:creationId xmlns:a16="http://schemas.microsoft.com/office/drawing/2014/main" id="{9186BAED-5556-EB40-AFD5-2DDE79E6861C}"/>
              </a:ext>
            </a:extLst>
          </p:cNvPr>
          <p:cNvPicPr>
            <a:picLocks noChangeAspect="1"/>
          </p:cNvPicPr>
          <p:nvPr/>
        </p:nvPicPr>
        <p:blipFill>
          <a:blip r:embed="rId2">
            <a:extLst/>
          </a:blip>
          <a:srcRect l="4190" t="258" r="4105" b="269"/>
          <a:stretch>
            <a:fillRect/>
          </a:stretch>
        </p:blipFill>
        <p:spPr>
          <a:xfrm>
            <a:off x="0" y="0"/>
            <a:ext cx="13004800" cy="9753600"/>
          </a:xfrm>
          <a:prstGeom prst="rect">
            <a:avLst/>
          </a:prstGeom>
        </p:spPr>
      </p:pic>
      <p:sp>
        <p:nvSpPr>
          <p:cNvPr id="2" name="Rectángulo 1">
            <a:extLst>
              <a:ext uri="{FF2B5EF4-FFF2-40B4-BE49-F238E27FC236}">
                <a16:creationId xmlns:a16="http://schemas.microsoft.com/office/drawing/2014/main" id="{7F50C401-A39D-0149-B005-95B08224A779}"/>
              </a:ext>
            </a:extLst>
          </p:cNvPr>
          <p:cNvSpPr/>
          <p:nvPr/>
        </p:nvSpPr>
        <p:spPr>
          <a:xfrm>
            <a:off x="0" y="1056378"/>
            <a:ext cx="12507609" cy="646331"/>
          </a:xfrm>
          <a:prstGeom prst="rect">
            <a:avLst/>
          </a:prstGeom>
        </p:spPr>
        <p:txBody>
          <a:bodyPr wrap="square">
            <a:spAutoFit/>
          </a:bodyPr>
          <a:lstStyle/>
          <a:p>
            <a:r>
              <a:rPr lang="es-AR" sz="3600" dirty="0">
                <a:latin typeface="Helvetica" pitchFamily="2" charset="0"/>
              </a:rPr>
              <a:t>Wide Residual Networks</a:t>
            </a:r>
          </a:p>
        </p:txBody>
      </p:sp>
      <p:sp>
        <p:nvSpPr>
          <p:cNvPr id="3" name="Rectángulo 2">
            <a:extLst>
              <a:ext uri="{FF2B5EF4-FFF2-40B4-BE49-F238E27FC236}">
                <a16:creationId xmlns:a16="http://schemas.microsoft.com/office/drawing/2014/main" id="{60A49679-B7E2-6744-AEF3-90B368D49B54}"/>
              </a:ext>
            </a:extLst>
          </p:cNvPr>
          <p:cNvSpPr/>
          <p:nvPr/>
        </p:nvSpPr>
        <p:spPr>
          <a:xfrm>
            <a:off x="3251200" y="-9942641"/>
            <a:ext cx="6502400" cy="3539430"/>
          </a:xfrm>
          <a:prstGeom prst="rect">
            <a:avLst/>
          </a:prstGeom>
        </p:spPr>
        <p:txBody>
          <a:bodyPr>
            <a:spAutoFit/>
          </a:bodyPr>
          <a:lstStyle/>
          <a:p>
            <a:r>
              <a:rPr lang="es-AR" sz="1400" dirty="0">
                <a:solidFill>
                  <a:schemeClr val="tx1"/>
                </a:solidFill>
                <a:latin typeface="Lucida Grande" panose="020B0600040502020204" pitchFamily="34" charset="0"/>
              </a:rPr>
              <a:t>Deep residual networks were shown to be able to scale up to thousands of layers and still have improving performance. However, each fraction of a percent of improved accuracy costs nearly doubling the number of layers, and so training very deep residual networks has a problem of diminishing feature reuse, which makes these networks very slow to train. To tackle these problems, in this paper we conduct a detailed experimental study on the architecture of ResNet blocks, based on which we propose a novel architecture where we decrease depth and increase width of residual networks. We call the resulting network structures wide residual networks (WRNs) and show that these are far superior over their commonly used thin and very deep counterparts. For example, we demonstrate that even a simple 16-layer-deep wide residual network outperforms in accuracy and efficiency all previous deep residual networks, including thousand-layer-deep networks, achieving new state-of-the-art results on CIFAR, SVHN, COCO, and significant improvements on ImageNet</a:t>
            </a:r>
            <a:endParaRPr lang="es-AR" sz="1400" dirty="0">
              <a:solidFill>
                <a:schemeClr val="tx1"/>
              </a:solidFill>
            </a:endParaRPr>
          </a:p>
        </p:txBody>
      </p:sp>
      <p:sp>
        <p:nvSpPr>
          <p:cNvPr id="5" name="Rectángulo 4">
            <a:extLst>
              <a:ext uri="{FF2B5EF4-FFF2-40B4-BE49-F238E27FC236}">
                <a16:creationId xmlns:a16="http://schemas.microsoft.com/office/drawing/2014/main" id="{C32F2FEC-C15A-284D-94DF-3AF8B9E7E99F}"/>
              </a:ext>
            </a:extLst>
          </p:cNvPr>
          <p:cNvSpPr/>
          <p:nvPr/>
        </p:nvSpPr>
        <p:spPr>
          <a:xfrm>
            <a:off x="604961" y="1956070"/>
            <a:ext cx="11794877" cy="6986528"/>
          </a:xfrm>
          <a:prstGeom prst="rect">
            <a:avLst/>
          </a:prstGeom>
        </p:spPr>
        <p:txBody>
          <a:bodyPr wrap="square">
            <a:spAutoFit/>
          </a:bodyPr>
          <a:lstStyle/>
          <a:p>
            <a:r>
              <a:rPr lang="es-AR" sz="2800" dirty="0">
                <a:solidFill>
                  <a:schemeClr val="tx1"/>
                </a:solidFill>
                <a:latin typeface="Lucida Grande" panose="020B0600040502020204" pitchFamily="34" charset="0"/>
              </a:rPr>
              <a:t>Deep residual networks were shown to be able to scale up to thousands of layers and still have improving performance.</a:t>
            </a:r>
          </a:p>
          <a:p>
            <a:endParaRPr lang="es-AR" sz="2800" dirty="0">
              <a:solidFill>
                <a:schemeClr val="tx1"/>
              </a:solidFill>
              <a:latin typeface="Lucida Grande" panose="020B0600040502020204" pitchFamily="34" charset="0"/>
            </a:endParaRPr>
          </a:p>
          <a:p>
            <a:r>
              <a:rPr lang="es-AR" sz="2800" dirty="0">
                <a:solidFill>
                  <a:schemeClr val="tx1"/>
                </a:solidFill>
                <a:latin typeface="Lucida Grande" panose="020B0600040502020204" pitchFamily="34" charset="0"/>
              </a:rPr>
              <a:t> However, each fraction of a percent of improved accuracy costs nearly doubling the number of layers, and so training very deep residual makes these networks very slow to train. </a:t>
            </a:r>
          </a:p>
          <a:p>
            <a:endParaRPr lang="es-AR" sz="2800" dirty="0">
              <a:solidFill>
                <a:schemeClr val="tx1"/>
              </a:solidFill>
              <a:latin typeface="Lucida Grande" panose="020B0600040502020204" pitchFamily="34" charset="0"/>
            </a:endParaRPr>
          </a:p>
          <a:p>
            <a:r>
              <a:rPr lang="es-AR" sz="2800" dirty="0">
                <a:solidFill>
                  <a:schemeClr val="tx1"/>
                </a:solidFill>
                <a:latin typeface="Lucida Grande" panose="020B0600040502020204" pitchFamily="34" charset="0"/>
              </a:rPr>
              <a:t>To tackle these problems, experimental study on the architecture of ResNet blocks, to decrease depth and increase width of residual networks.  </a:t>
            </a:r>
          </a:p>
          <a:p>
            <a:endParaRPr lang="es-AR" sz="2800" dirty="0">
              <a:solidFill>
                <a:schemeClr val="tx1"/>
              </a:solidFill>
              <a:latin typeface="Lucida Grande" panose="020B0600040502020204" pitchFamily="34" charset="0"/>
            </a:endParaRPr>
          </a:p>
          <a:p>
            <a:r>
              <a:rPr lang="es-AR" sz="2800" dirty="0">
                <a:solidFill>
                  <a:schemeClr val="tx1"/>
                </a:solidFill>
                <a:latin typeface="Lucida Grande" panose="020B0600040502020204" pitchFamily="34" charset="0"/>
              </a:rPr>
              <a:t> Even a simple 16-layer-deep wide residual network outperforms in accuracy and efficiency all previous deep residual networks, including thousand-layer-deep networks, achieving new state-of-the-art results on CIFAR, SVHN, COCO, and significant improvements on ImageNet</a:t>
            </a:r>
            <a:endParaRPr lang="es-AR" sz="2800" dirty="0">
              <a:solidFill>
                <a:schemeClr val="tx1"/>
              </a:solidFill>
            </a:endParaRPr>
          </a:p>
        </p:txBody>
      </p:sp>
      <p:grpSp>
        <p:nvGrpSpPr>
          <p:cNvPr id="10" name="Galería de imágenes">
            <a:extLst>
              <a:ext uri="{FF2B5EF4-FFF2-40B4-BE49-F238E27FC236}">
                <a16:creationId xmlns:a16="http://schemas.microsoft.com/office/drawing/2014/main" id="{4AB95802-DB5A-6C48-B93F-4CBD2508A957}"/>
              </a:ext>
            </a:extLst>
          </p:cNvPr>
          <p:cNvGrpSpPr/>
          <p:nvPr/>
        </p:nvGrpSpPr>
        <p:grpSpPr>
          <a:xfrm>
            <a:off x="9668674" y="186750"/>
            <a:ext cx="3023196" cy="2264620"/>
            <a:chOff x="0" y="0"/>
            <a:chExt cx="3023195" cy="2264618"/>
          </a:xfrm>
        </p:grpSpPr>
        <p:pic>
          <p:nvPicPr>
            <p:cNvPr id="11" name="digitalhouse.png" descr="digitalhouse.png">
              <a:extLst>
                <a:ext uri="{FF2B5EF4-FFF2-40B4-BE49-F238E27FC236}">
                  <a16:creationId xmlns:a16="http://schemas.microsoft.com/office/drawing/2014/main" id="{16E17D9A-AF99-204E-BEB7-40EE42ED29F6}"/>
                </a:ext>
              </a:extLst>
            </p:cNvPr>
            <p:cNvPicPr>
              <a:picLocks noChangeAspect="1"/>
            </p:cNvPicPr>
            <p:nvPr/>
          </p:nvPicPr>
          <p:blipFill>
            <a:blip r:embed="rId3">
              <a:extLst/>
            </a:blip>
            <a:srcRect t="21997" b="21997"/>
            <a:stretch>
              <a:fillRect/>
            </a:stretch>
          </p:blipFill>
          <p:spPr>
            <a:xfrm>
              <a:off x="0" y="0"/>
              <a:ext cx="3023196" cy="1693119"/>
            </a:xfrm>
            <a:prstGeom prst="rect">
              <a:avLst/>
            </a:prstGeom>
            <a:ln w="12700" cap="flat">
              <a:noFill/>
              <a:miter lim="400000"/>
            </a:ln>
            <a:effectLst/>
          </p:spPr>
        </p:pic>
        <p:sp>
          <p:nvSpPr>
            <p:cNvPr id="12" name="Rectángulo">
              <a:extLst>
                <a:ext uri="{FF2B5EF4-FFF2-40B4-BE49-F238E27FC236}">
                  <a16:creationId xmlns:a16="http://schemas.microsoft.com/office/drawing/2014/main" id="{3B5DF8D8-85E8-1F4D-85F6-A5161FF472FC}"/>
                </a:ext>
              </a:extLst>
            </p:cNvPr>
            <p:cNvSpPr/>
            <p:nvPr/>
          </p:nvSpPr>
          <p:spPr>
            <a:xfrm>
              <a:off x="0" y="1769318"/>
              <a:ext cx="3023196"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defRPr sz="2000"/>
              </a:lvl1pPr>
            </a:lstStyle>
            <a:p>
              <a:r>
                <a:t>  </a:t>
              </a:r>
            </a:p>
          </p:txBody>
        </p:sp>
      </p:grpSp>
    </p:spTree>
    <p:extLst>
      <p:ext uri="{BB962C8B-B14F-4D97-AF65-F5344CB8AC3E}">
        <p14:creationId xmlns:p14="http://schemas.microsoft.com/office/powerpoint/2010/main" val="14531917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9C3E44-95F2-594C-8A03-B95E557E8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21" y="654995"/>
            <a:ext cx="12485992" cy="8323995"/>
          </a:xfrm>
          <a:prstGeom prst="rect">
            <a:avLst/>
          </a:prstGeom>
        </p:spPr>
      </p:pic>
      <p:pic>
        <p:nvPicPr>
          <p:cNvPr id="4" name="digitalhouse.png" descr="digitalhouse.png">
            <a:extLst>
              <a:ext uri="{FF2B5EF4-FFF2-40B4-BE49-F238E27FC236}">
                <a16:creationId xmlns:a16="http://schemas.microsoft.com/office/drawing/2014/main" id="{52C91EAD-89AC-C842-8A7D-6B8E2BE972B4}"/>
              </a:ext>
            </a:extLst>
          </p:cNvPr>
          <p:cNvPicPr>
            <a:picLocks noChangeAspect="1"/>
          </p:cNvPicPr>
          <p:nvPr/>
        </p:nvPicPr>
        <p:blipFill>
          <a:blip r:embed="rId3">
            <a:extLst/>
          </a:blip>
          <a:srcRect t="21997" b="21997"/>
          <a:stretch>
            <a:fillRect/>
          </a:stretch>
        </p:blipFill>
        <p:spPr>
          <a:xfrm>
            <a:off x="9642216" y="240000"/>
            <a:ext cx="3023197" cy="1693120"/>
          </a:xfrm>
          <a:prstGeom prst="rect">
            <a:avLst/>
          </a:prstGeom>
          <a:ln w="12700" cap="flat">
            <a:noFill/>
            <a:miter lim="400000"/>
          </a:ln>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B05EBA3E-4A69-984A-B039-C0A7411577D6}"/>
              </a:ext>
            </a:extLst>
          </p:cNvPr>
          <p:cNvSpPr/>
          <p:nvPr/>
        </p:nvSpPr>
        <p:spPr>
          <a:xfrm>
            <a:off x="446392" y="208671"/>
            <a:ext cx="12244592" cy="8687746"/>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s-AR" sz="2400" b="0" i="0" u="none" strike="noStrike" cap="all" spc="384" normalizeH="0" baseline="0">
              <a:ln>
                <a:noFill/>
              </a:ln>
              <a:solidFill>
                <a:srgbClr val="FFFFFF"/>
              </a:solidFill>
              <a:effectLst/>
              <a:uFillTx/>
              <a:latin typeface="Avenir Medium"/>
              <a:ea typeface="Avenir Medium"/>
              <a:cs typeface="Avenir Medium"/>
              <a:sym typeface="Avenir Medium"/>
            </a:endParaRPr>
          </a:p>
        </p:txBody>
      </p:sp>
      <p:pic>
        <p:nvPicPr>
          <p:cNvPr id="4" name="Imagen 3">
            <a:extLst>
              <a:ext uri="{FF2B5EF4-FFF2-40B4-BE49-F238E27FC236}">
                <a16:creationId xmlns:a16="http://schemas.microsoft.com/office/drawing/2014/main" id="{25054ED2-0ABC-044F-A59C-3F28B3DD0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49" y="3688472"/>
            <a:ext cx="5863491" cy="5207945"/>
          </a:xfrm>
          <a:prstGeom prst="rect">
            <a:avLst/>
          </a:prstGeom>
        </p:spPr>
      </p:pic>
      <p:pic>
        <p:nvPicPr>
          <p:cNvPr id="6" name="Imagen 5">
            <a:extLst>
              <a:ext uri="{FF2B5EF4-FFF2-40B4-BE49-F238E27FC236}">
                <a16:creationId xmlns:a16="http://schemas.microsoft.com/office/drawing/2014/main" id="{537A5CD7-688A-E94C-A5FF-9C21EE481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92" y="586361"/>
            <a:ext cx="12244592" cy="3966183"/>
          </a:xfrm>
          <a:prstGeom prst="rect">
            <a:avLst/>
          </a:prstGeom>
        </p:spPr>
      </p:pic>
      <p:pic>
        <p:nvPicPr>
          <p:cNvPr id="10" name="digitalhouse.png" descr="digitalhouse.png">
            <a:extLst>
              <a:ext uri="{FF2B5EF4-FFF2-40B4-BE49-F238E27FC236}">
                <a16:creationId xmlns:a16="http://schemas.microsoft.com/office/drawing/2014/main" id="{311AEDFE-774F-EB4A-987C-2B40B66A101B}"/>
              </a:ext>
            </a:extLst>
          </p:cNvPr>
          <p:cNvPicPr>
            <a:picLocks noChangeAspect="1"/>
          </p:cNvPicPr>
          <p:nvPr/>
        </p:nvPicPr>
        <p:blipFill>
          <a:blip r:embed="rId4">
            <a:extLst/>
          </a:blip>
          <a:srcRect t="21997" b="21997"/>
          <a:stretch>
            <a:fillRect/>
          </a:stretch>
        </p:blipFill>
        <p:spPr>
          <a:xfrm>
            <a:off x="9667787" y="208671"/>
            <a:ext cx="3023197" cy="1693120"/>
          </a:xfrm>
          <a:prstGeom prst="rect">
            <a:avLst/>
          </a:prstGeom>
          <a:ln w="12700" cap="flat">
            <a:noFill/>
            <a:miter lim="400000"/>
          </a:ln>
          <a:effectLst/>
        </p:spPr>
      </p:pic>
    </p:spTree>
    <p:extLst>
      <p:ext uri="{BB962C8B-B14F-4D97-AF65-F5344CB8AC3E}">
        <p14:creationId xmlns:p14="http://schemas.microsoft.com/office/powerpoint/2010/main" val="411047877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A26B179-1D4C-5B42-A2EB-BC6DBD3D7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58" y="699581"/>
            <a:ext cx="12215400" cy="7996946"/>
          </a:xfrm>
          <a:prstGeom prst="rect">
            <a:avLst/>
          </a:prstGeom>
        </p:spPr>
      </p:pic>
      <p:pic>
        <p:nvPicPr>
          <p:cNvPr id="5" name="digitalhouse.png" descr="digitalhouse.png">
            <a:extLst>
              <a:ext uri="{FF2B5EF4-FFF2-40B4-BE49-F238E27FC236}">
                <a16:creationId xmlns:a16="http://schemas.microsoft.com/office/drawing/2014/main" id="{1468D872-AD08-7049-9E54-8D3976B23209}"/>
              </a:ext>
            </a:extLst>
          </p:cNvPr>
          <p:cNvPicPr>
            <a:picLocks noChangeAspect="1"/>
          </p:cNvPicPr>
          <p:nvPr/>
        </p:nvPicPr>
        <p:blipFill>
          <a:blip r:embed="rId3">
            <a:extLst/>
          </a:blip>
          <a:srcRect t="21997" b="21997"/>
          <a:stretch>
            <a:fillRect/>
          </a:stretch>
        </p:blipFill>
        <p:spPr>
          <a:xfrm>
            <a:off x="9667787" y="208671"/>
            <a:ext cx="3023197" cy="1693120"/>
          </a:xfrm>
          <a:prstGeom prst="rect">
            <a:avLst/>
          </a:prstGeom>
          <a:ln w="12700" cap="flat">
            <a:noFill/>
            <a:miter lim="400000"/>
          </a:ln>
          <a:effectLst/>
        </p:spPr>
      </p:pic>
    </p:spTree>
    <p:extLst>
      <p:ext uri="{BB962C8B-B14F-4D97-AF65-F5344CB8AC3E}">
        <p14:creationId xmlns:p14="http://schemas.microsoft.com/office/powerpoint/2010/main" val="34340271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4CB885D-0BE3-AE46-A38E-349A40335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85" y="287775"/>
            <a:ext cx="11567268" cy="9120346"/>
          </a:xfrm>
          <a:prstGeom prst="rect">
            <a:avLst/>
          </a:prstGeom>
        </p:spPr>
      </p:pic>
      <p:pic>
        <p:nvPicPr>
          <p:cNvPr id="5" name="digitalhouse.png" descr="digitalhouse.png">
            <a:extLst>
              <a:ext uri="{FF2B5EF4-FFF2-40B4-BE49-F238E27FC236}">
                <a16:creationId xmlns:a16="http://schemas.microsoft.com/office/drawing/2014/main" id="{03EA7CE7-7669-EF47-87B9-BA90C7721049}"/>
              </a:ext>
            </a:extLst>
          </p:cNvPr>
          <p:cNvPicPr>
            <a:picLocks noChangeAspect="1"/>
          </p:cNvPicPr>
          <p:nvPr/>
        </p:nvPicPr>
        <p:blipFill>
          <a:blip r:embed="rId3">
            <a:extLst/>
          </a:blip>
          <a:srcRect t="21997" b="21997"/>
          <a:stretch>
            <a:fillRect/>
          </a:stretch>
        </p:blipFill>
        <p:spPr>
          <a:xfrm>
            <a:off x="9233656" y="753420"/>
            <a:ext cx="3023197" cy="1693120"/>
          </a:xfrm>
          <a:prstGeom prst="rect">
            <a:avLst/>
          </a:prstGeom>
          <a:ln w="12700" cap="flat">
            <a:noFill/>
            <a:miter lim="400000"/>
          </a:ln>
          <a:effectLst/>
        </p:spPr>
      </p:pic>
    </p:spTree>
    <p:extLst>
      <p:ext uri="{BB962C8B-B14F-4D97-AF65-F5344CB8AC3E}">
        <p14:creationId xmlns:p14="http://schemas.microsoft.com/office/powerpoint/2010/main" val="253636007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3219CC0-9E74-B647-827C-E0BA803F9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2" name="Título 1">
            <a:extLst>
              <a:ext uri="{FF2B5EF4-FFF2-40B4-BE49-F238E27FC236}">
                <a16:creationId xmlns:a16="http://schemas.microsoft.com/office/drawing/2014/main" id="{93AF130C-C820-CC43-85A8-BCEEFC237F9B}"/>
              </a:ext>
            </a:extLst>
          </p:cNvPr>
          <p:cNvSpPr>
            <a:spLocks noGrp="1"/>
          </p:cNvSpPr>
          <p:nvPr>
            <p:ph type="title"/>
          </p:nvPr>
        </p:nvSpPr>
        <p:spPr>
          <a:xfrm>
            <a:off x="4007796" y="8171234"/>
            <a:ext cx="7072008" cy="881974"/>
          </a:xfrm>
        </p:spPr>
        <p:txBody>
          <a:bodyPr/>
          <a:lstStyle/>
          <a:p>
            <a:r>
              <a:rPr lang="es-AR" dirty="0"/>
              <a:t>TRAINNING</a:t>
            </a:r>
          </a:p>
        </p:txBody>
      </p:sp>
    </p:spTree>
    <p:extLst>
      <p:ext uri="{BB962C8B-B14F-4D97-AF65-F5344CB8AC3E}">
        <p14:creationId xmlns:p14="http://schemas.microsoft.com/office/powerpoint/2010/main" val="253050248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0731B23-D370-0A4F-8990-D9CEBDC67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7" name="Rectángulo 6">
            <a:extLst>
              <a:ext uri="{FF2B5EF4-FFF2-40B4-BE49-F238E27FC236}">
                <a16:creationId xmlns:a16="http://schemas.microsoft.com/office/drawing/2014/main" id="{71EC4DE0-96AA-3440-9E1C-4131CF701BCA}"/>
              </a:ext>
            </a:extLst>
          </p:cNvPr>
          <p:cNvSpPr/>
          <p:nvPr/>
        </p:nvSpPr>
        <p:spPr>
          <a:xfrm>
            <a:off x="262647" y="7687989"/>
            <a:ext cx="12479506" cy="1754326"/>
          </a:xfrm>
          <a:prstGeom prst="rect">
            <a:avLst/>
          </a:prstGeom>
        </p:spPr>
        <p:txBody>
          <a:bodyPr wrap="square">
            <a:spAutoFit/>
          </a:bodyPr>
          <a:lstStyle/>
          <a:p>
            <a:r>
              <a:rPr lang="es-AR" sz="3600" dirty="0">
                <a:ln>
                  <a:solidFill>
                    <a:srgbClr val="00B050"/>
                  </a:solidFill>
                </a:ln>
                <a:solidFill>
                  <a:schemeClr val="tx1"/>
                </a:solidFill>
                <a:latin typeface="Helvetica" pitchFamily="2" charset="0"/>
              </a:rPr>
              <a:t>i7 8700k - z370h -  M2 ssd - Intel Optane –32gb ddr4 3200</a:t>
            </a:r>
          </a:p>
          <a:p>
            <a:r>
              <a:rPr lang="es-AR" sz="3600" dirty="0">
                <a:ln>
                  <a:solidFill>
                    <a:srgbClr val="00B050"/>
                  </a:solidFill>
                </a:ln>
                <a:solidFill>
                  <a:schemeClr val="tx1"/>
                </a:solidFill>
                <a:latin typeface="Helvetica" pitchFamily="2" charset="0"/>
              </a:rPr>
              <a:t>GPU:Asus Rog strix gtx 1080 TI OC Edition 11gb DDR5</a:t>
            </a:r>
          </a:p>
          <a:p>
            <a:r>
              <a:rPr lang="es-AR" sz="3600" dirty="0">
                <a:ln>
                  <a:solidFill>
                    <a:srgbClr val="00B050"/>
                  </a:solidFill>
                </a:ln>
                <a:solidFill>
                  <a:schemeClr val="tx1"/>
                </a:solidFill>
                <a:latin typeface="Helvetica" pitchFamily="2" charset="0"/>
              </a:rPr>
              <a:t>(GeForce GTX 1080 Ti, compute capability: 6.1)</a:t>
            </a:r>
          </a:p>
        </p:txBody>
      </p:sp>
    </p:spTree>
    <p:extLst>
      <p:ext uri="{BB962C8B-B14F-4D97-AF65-F5344CB8AC3E}">
        <p14:creationId xmlns:p14="http://schemas.microsoft.com/office/powerpoint/2010/main" val="275744539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7B93C60-DF10-3147-9A4F-2582A7C08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73" y="1080194"/>
            <a:ext cx="4312639" cy="1136718"/>
          </a:xfrm>
          <a:prstGeom prst="rect">
            <a:avLst/>
          </a:prstGeom>
        </p:spPr>
      </p:pic>
      <p:pic>
        <p:nvPicPr>
          <p:cNvPr id="6" name="Imagen 5">
            <a:extLst>
              <a:ext uri="{FF2B5EF4-FFF2-40B4-BE49-F238E27FC236}">
                <a16:creationId xmlns:a16="http://schemas.microsoft.com/office/drawing/2014/main" id="{DACA7CF4-7A5A-FA4D-A1BA-583C5A8AF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62" y="3019754"/>
            <a:ext cx="2318383" cy="2488398"/>
          </a:xfrm>
          <a:prstGeom prst="rect">
            <a:avLst/>
          </a:prstGeom>
        </p:spPr>
      </p:pic>
      <p:pic>
        <p:nvPicPr>
          <p:cNvPr id="8" name="Imagen 7">
            <a:extLst>
              <a:ext uri="{FF2B5EF4-FFF2-40B4-BE49-F238E27FC236}">
                <a16:creationId xmlns:a16="http://schemas.microsoft.com/office/drawing/2014/main" id="{AAA2504C-9C37-884A-A4FC-2C072A9E5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796" y="3243848"/>
            <a:ext cx="2438400" cy="1270000"/>
          </a:xfrm>
          <a:prstGeom prst="rect">
            <a:avLst/>
          </a:prstGeom>
        </p:spPr>
      </p:pic>
      <p:pic>
        <p:nvPicPr>
          <p:cNvPr id="10" name="Imagen 9">
            <a:extLst>
              <a:ext uri="{FF2B5EF4-FFF2-40B4-BE49-F238E27FC236}">
                <a16:creationId xmlns:a16="http://schemas.microsoft.com/office/drawing/2014/main" id="{B069FC6C-16EB-6C47-9F96-F0B9D2DDC7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25" y="6214186"/>
            <a:ext cx="3810000" cy="1155700"/>
          </a:xfrm>
          <a:prstGeom prst="rect">
            <a:avLst/>
          </a:prstGeom>
        </p:spPr>
      </p:pic>
      <p:pic>
        <p:nvPicPr>
          <p:cNvPr id="12" name="Imagen 11">
            <a:extLst>
              <a:ext uri="{FF2B5EF4-FFF2-40B4-BE49-F238E27FC236}">
                <a16:creationId xmlns:a16="http://schemas.microsoft.com/office/drawing/2014/main" id="{B41BCFDC-A0DE-4A4B-8A2E-A7A63F67B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7567" y="6128928"/>
            <a:ext cx="2235200" cy="1905000"/>
          </a:xfrm>
          <a:prstGeom prst="rect">
            <a:avLst/>
          </a:prstGeom>
        </p:spPr>
      </p:pic>
      <p:pic>
        <p:nvPicPr>
          <p:cNvPr id="14" name="Imagen 13">
            <a:extLst>
              <a:ext uri="{FF2B5EF4-FFF2-40B4-BE49-F238E27FC236}">
                <a16:creationId xmlns:a16="http://schemas.microsoft.com/office/drawing/2014/main" id="{663E53BE-A527-7B48-8DFB-9B10319658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6147" y="6792036"/>
            <a:ext cx="3438998" cy="710502"/>
          </a:xfrm>
          <a:prstGeom prst="rect">
            <a:avLst/>
          </a:prstGeom>
        </p:spPr>
      </p:pic>
      <p:sp>
        <p:nvSpPr>
          <p:cNvPr id="15" name="Rectángulo 14">
            <a:extLst>
              <a:ext uri="{FF2B5EF4-FFF2-40B4-BE49-F238E27FC236}">
                <a16:creationId xmlns:a16="http://schemas.microsoft.com/office/drawing/2014/main" id="{B454C444-3CF9-E449-B152-8DBD1EE5FD35}"/>
              </a:ext>
            </a:extLst>
          </p:cNvPr>
          <p:cNvSpPr/>
          <p:nvPr/>
        </p:nvSpPr>
        <p:spPr>
          <a:xfrm>
            <a:off x="4916835" y="1360245"/>
            <a:ext cx="2976664" cy="646331"/>
          </a:xfrm>
          <a:prstGeom prst="rect">
            <a:avLst/>
          </a:prstGeom>
        </p:spPr>
        <p:txBody>
          <a:bodyPr wrap="square">
            <a:spAutoFit/>
          </a:bodyPr>
          <a:lstStyle/>
          <a:p>
            <a:r>
              <a:rPr lang="es-AR" sz="3600" dirty="0">
                <a:solidFill>
                  <a:schemeClr val="bg1"/>
                </a:solidFill>
                <a:latin typeface="Helvetica" pitchFamily="2" charset="0"/>
              </a:rPr>
              <a:t>18.4 LTS</a:t>
            </a:r>
          </a:p>
        </p:txBody>
      </p:sp>
      <p:sp>
        <p:nvSpPr>
          <p:cNvPr id="16" name="Rectángulo 15">
            <a:extLst>
              <a:ext uri="{FF2B5EF4-FFF2-40B4-BE49-F238E27FC236}">
                <a16:creationId xmlns:a16="http://schemas.microsoft.com/office/drawing/2014/main" id="{D9B4907D-5B69-DE48-A268-72F66C3B0790}"/>
              </a:ext>
            </a:extLst>
          </p:cNvPr>
          <p:cNvSpPr/>
          <p:nvPr/>
        </p:nvSpPr>
        <p:spPr>
          <a:xfrm>
            <a:off x="2105271" y="3297423"/>
            <a:ext cx="4881664" cy="1200329"/>
          </a:xfrm>
          <a:prstGeom prst="rect">
            <a:avLst/>
          </a:prstGeom>
        </p:spPr>
        <p:txBody>
          <a:bodyPr wrap="square">
            <a:spAutoFit/>
          </a:bodyPr>
          <a:lstStyle/>
          <a:p>
            <a:r>
              <a:rPr lang="es-AR" sz="3600" dirty="0">
                <a:solidFill>
                  <a:schemeClr val="bg1"/>
                </a:solidFill>
                <a:latin typeface="Helvetica" pitchFamily="2" charset="0"/>
              </a:rPr>
              <a:t>Nvidia-SMI  390</a:t>
            </a:r>
          </a:p>
          <a:p>
            <a:r>
              <a:rPr lang="es-AR" sz="3600" dirty="0">
                <a:solidFill>
                  <a:schemeClr val="bg1"/>
                </a:solidFill>
                <a:latin typeface="Helvetica" pitchFamily="2" charset="0"/>
              </a:rPr>
              <a:t>Cuda Toolkit 9.0</a:t>
            </a:r>
          </a:p>
        </p:txBody>
      </p:sp>
      <p:sp>
        <p:nvSpPr>
          <p:cNvPr id="17" name="Rectángulo 16">
            <a:extLst>
              <a:ext uri="{FF2B5EF4-FFF2-40B4-BE49-F238E27FC236}">
                <a16:creationId xmlns:a16="http://schemas.microsoft.com/office/drawing/2014/main" id="{B0883B8E-21D5-F44A-9C29-27434AB5C322}"/>
              </a:ext>
            </a:extLst>
          </p:cNvPr>
          <p:cNvSpPr/>
          <p:nvPr/>
        </p:nvSpPr>
        <p:spPr>
          <a:xfrm>
            <a:off x="8656147" y="3271444"/>
            <a:ext cx="4881664" cy="1200329"/>
          </a:xfrm>
          <a:prstGeom prst="rect">
            <a:avLst/>
          </a:prstGeom>
        </p:spPr>
        <p:txBody>
          <a:bodyPr wrap="square">
            <a:spAutoFit/>
          </a:bodyPr>
          <a:lstStyle/>
          <a:p>
            <a:r>
              <a:rPr lang="es-AR" sz="3600" dirty="0">
                <a:solidFill>
                  <a:schemeClr val="bg1"/>
                </a:solidFill>
                <a:latin typeface="Helvetica" pitchFamily="2" charset="0"/>
              </a:rPr>
              <a:t>cuDNN 7.0.5 </a:t>
            </a:r>
          </a:p>
          <a:p>
            <a:r>
              <a:rPr lang="es-AR" sz="3600" b="1" dirty="0">
                <a:solidFill>
                  <a:schemeClr val="bg1"/>
                </a:solidFill>
                <a:latin typeface="Helvetica" pitchFamily="2" charset="0"/>
              </a:rPr>
              <a:t>libcupti-dev</a:t>
            </a:r>
          </a:p>
        </p:txBody>
      </p:sp>
      <p:sp>
        <p:nvSpPr>
          <p:cNvPr id="19" name="Rectángulo 18">
            <a:extLst>
              <a:ext uri="{FF2B5EF4-FFF2-40B4-BE49-F238E27FC236}">
                <a16:creationId xmlns:a16="http://schemas.microsoft.com/office/drawing/2014/main" id="{CFF27283-EB5A-CE46-BB34-CAFC8D59B75A}"/>
              </a:ext>
            </a:extLst>
          </p:cNvPr>
          <p:cNvSpPr/>
          <p:nvPr/>
        </p:nvSpPr>
        <p:spPr>
          <a:xfrm>
            <a:off x="549161" y="7214080"/>
            <a:ext cx="4881664" cy="646331"/>
          </a:xfrm>
          <a:prstGeom prst="rect">
            <a:avLst/>
          </a:prstGeom>
        </p:spPr>
        <p:txBody>
          <a:bodyPr wrap="square">
            <a:spAutoFit/>
          </a:bodyPr>
          <a:lstStyle/>
          <a:p>
            <a:r>
              <a:rPr lang="es-AR" sz="3600" dirty="0">
                <a:solidFill>
                  <a:schemeClr val="bg1"/>
                </a:solidFill>
                <a:latin typeface="Helvetica" pitchFamily="2" charset="0"/>
              </a:rPr>
              <a:t>Keras 2.2.0</a:t>
            </a:r>
          </a:p>
        </p:txBody>
      </p:sp>
      <p:sp>
        <p:nvSpPr>
          <p:cNvPr id="20" name="Rectángulo 19">
            <a:extLst>
              <a:ext uri="{FF2B5EF4-FFF2-40B4-BE49-F238E27FC236}">
                <a16:creationId xmlns:a16="http://schemas.microsoft.com/office/drawing/2014/main" id="{208AD87B-7B9D-FB4E-9207-9663D39D14DA}"/>
              </a:ext>
            </a:extLst>
          </p:cNvPr>
          <p:cNvSpPr/>
          <p:nvPr/>
        </p:nvSpPr>
        <p:spPr>
          <a:xfrm>
            <a:off x="4069424" y="7943322"/>
            <a:ext cx="4881664" cy="646331"/>
          </a:xfrm>
          <a:prstGeom prst="rect">
            <a:avLst/>
          </a:prstGeom>
        </p:spPr>
        <p:txBody>
          <a:bodyPr wrap="square">
            <a:spAutoFit/>
          </a:bodyPr>
          <a:lstStyle/>
          <a:p>
            <a:r>
              <a:rPr lang="es-AR" sz="3600" dirty="0">
                <a:solidFill>
                  <a:schemeClr val="bg1"/>
                </a:solidFill>
                <a:latin typeface="Helvetica" pitchFamily="2" charset="0"/>
              </a:rPr>
              <a:t>r1.9</a:t>
            </a:r>
          </a:p>
        </p:txBody>
      </p:sp>
      <p:sp>
        <p:nvSpPr>
          <p:cNvPr id="21" name="Rectángulo 20">
            <a:extLst>
              <a:ext uri="{FF2B5EF4-FFF2-40B4-BE49-F238E27FC236}">
                <a16:creationId xmlns:a16="http://schemas.microsoft.com/office/drawing/2014/main" id="{19984C94-2ED1-EE49-8CCB-667A8C78A2EF}"/>
              </a:ext>
            </a:extLst>
          </p:cNvPr>
          <p:cNvSpPr/>
          <p:nvPr/>
        </p:nvSpPr>
        <p:spPr>
          <a:xfrm>
            <a:off x="7728399" y="7515664"/>
            <a:ext cx="4881664" cy="646331"/>
          </a:xfrm>
          <a:prstGeom prst="rect">
            <a:avLst/>
          </a:prstGeom>
        </p:spPr>
        <p:txBody>
          <a:bodyPr wrap="square">
            <a:spAutoFit/>
          </a:bodyPr>
          <a:lstStyle/>
          <a:p>
            <a:r>
              <a:rPr lang="es-AR" sz="3600" dirty="0">
                <a:solidFill>
                  <a:schemeClr val="bg1"/>
                </a:solidFill>
                <a:latin typeface="Helvetica" pitchFamily="2" charset="0"/>
              </a:rPr>
              <a:t>Anaconda 5.2</a:t>
            </a:r>
          </a:p>
        </p:txBody>
      </p:sp>
      <p:pic>
        <p:nvPicPr>
          <p:cNvPr id="24" name="digitalhouse.png" descr="digitalhouse.png">
            <a:extLst>
              <a:ext uri="{FF2B5EF4-FFF2-40B4-BE49-F238E27FC236}">
                <a16:creationId xmlns:a16="http://schemas.microsoft.com/office/drawing/2014/main" id="{D913FB81-E2C4-D24B-9560-98250C7E8CF8}"/>
              </a:ext>
            </a:extLst>
          </p:cNvPr>
          <p:cNvPicPr>
            <a:picLocks noChangeAspect="1"/>
          </p:cNvPicPr>
          <p:nvPr/>
        </p:nvPicPr>
        <p:blipFill>
          <a:blip r:embed="rId8">
            <a:extLst/>
          </a:blip>
          <a:srcRect t="21997" b="21997"/>
          <a:stretch>
            <a:fillRect/>
          </a:stretch>
        </p:blipFill>
        <p:spPr>
          <a:xfrm>
            <a:off x="9586866" y="28783"/>
            <a:ext cx="3023197" cy="1693120"/>
          </a:xfrm>
          <a:prstGeom prst="rect">
            <a:avLst/>
          </a:prstGeom>
          <a:ln w="12700" cap="flat">
            <a:noFill/>
            <a:miter lim="400000"/>
          </a:ln>
          <a:effectLst/>
        </p:spPr>
      </p:pic>
    </p:spTree>
    <p:extLst>
      <p:ext uri="{BB962C8B-B14F-4D97-AF65-F5344CB8AC3E}">
        <p14:creationId xmlns:p14="http://schemas.microsoft.com/office/powerpoint/2010/main" val="225982538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509CE527-16C1-514E-BB50-407E8EDEC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pic>
        <p:nvPicPr>
          <p:cNvPr id="9" name="Imagen 8">
            <a:extLst>
              <a:ext uri="{FF2B5EF4-FFF2-40B4-BE49-F238E27FC236}">
                <a16:creationId xmlns:a16="http://schemas.microsoft.com/office/drawing/2014/main" id="{71F4FC56-A6A8-8A44-8910-6D34E3C99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08" y="154016"/>
            <a:ext cx="8181096" cy="9458145"/>
          </a:xfrm>
          <a:prstGeom prst="rect">
            <a:avLst/>
          </a:prstGeom>
        </p:spPr>
      </p:pic>
      <p:sp>
        <p:nvSpPr>
          <p:cNvPr id="10" name="Rectángulo 9">
            <a:extLst>
              <a:ext uri="{FF2B5EF4-FFF2-40B4-BE49-F238E27FC236}">
                <a16:creationId xmlns:a16="http://schemas.microsoft.com/office/drawing/2014/main" id="{FF1F3979-86D2-3547-B2D3-F0F70DCE8BE6}"/>
              </a:ext>
            </a:extLst>
          </p:cNvPr>
          <p:cNvSpPr/>
          <p:nvPr/>
        </p:nvSpPr>
        <p:spPr>
          <a:xfrm>
            <a:off x="9406512" y="2430297"/>
            <a:ext cx="2976664" cy="1200329"/>
          </a:xfrm>
          <a:prstGeom prst="rect">
            <a:avLst/>
          </a:prstGeom>
          <a:noFill/>
          <a:ln>
            <a:solidFill>
              <a:schemeClr val="tx1"/>
            </a:solidFill>
          </a:ln>
        </p:spPr>
        <p:txBody>
          <a:bodyPr wrap="square">
            <a:spAutoFit/>
          </a:bodyPr>
          <a:lstStyle/>
          <a:p>
            <a:pPr algn="l"/>
            <a:r>
              <a:rPr lang="es-AR" sz="3600" dirty="0">
                <a:solidFill>
                  <a:schemeClr val="tx1"/>
                </a:solidFill>
                <a:latin typeface="Helvetica" pitchFamily="2" charset="0"/>
              </a:rPr>
              <a:t>64x64</a:t>
            </a:r>
          </a:p>
          <a:p>
            <a:pPr algn="l"/>
            <a:r>
              <a:rPr lang="es-AR" sz="3600" dirty="0">
                <a:solidFill>
                  <a:schemeClr val="tx1"/>
                </a:solidFill>
                <a:latin typeface="Helvetica" pitchFamily="2" charset="0"/>
              </a:rPr>
              <a:t>WRN-16-8</a:t>
            </a:r>
          </a:p>
        </p:txBody>
      </p:sp>
      <p:pic>
        <p:nvPicPr>
          <p:cNvPr id="12" name="Imagen 11">
            <a:extLst>
              <a:ext uri="{FF2B5EF4-FFF2-40B4-BE49-F238E27FC236}">
                <a16:creationId xmlns:a16="http://schemas.microsoft.com/office/drawing/2014/main" id="{5388B851-8401-6E42-A39C-6E235CC42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102" y="838299"/>
            <a:ext cx="2807493" cy="1360152"/>
          </a:xfrm>
          <a:prstGeom prst="rect">
            <a:avLst/>
          </a:prstGeom>
        </p:spPr>
      </p:pic>
    </p:spTree>
    <p:extLst>
      <p:ext uri="{BB962C8B-B14F-4D97-AF65-F5344CB8AC3E}">
        <p14:creationId xmlns:p14="http://schemas.microsoft.com/office/powerpoint/2010/main" val="76499140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1EBCDCC-0630-4C4D-8278-504149301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24"/>
            <a:ext cx="13004800" cy="9753600"/>
          </a:xfrm>
          <a:prstGeom prst="rect">
            <a:avLst/>
          </a:prstGeom>
        </p:spPr>
      </p:pic>
      <p:pic>
        <p:nvPicPr>
          <p:cNvPr id="5" name="Imagen 4">
            <a:extLst>
              <a:ext uri="{FF2B5EF4-FFF2-40B4-BE49-F238E27FC236}">
                <a16:creationId xmlns:a16="http://schemas.microsoft.com/office/drawing/2014/main" id="{35DCB9FA-5D4A-AB41-AF38-4D35F475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26" y="155641"/>
            <a:ext cx="9065030" cy="9422860"/>
          </a:xfrm>
          <a:prstGeom prst="rect">
            <a:avLst/>
          </a:prstGeom>
        </p:spPr>
      </p:pic>
      <p:pic>
        <p:nvPicPr>
          <p:cNvPr id="3" name="Imagen 2">
            <a:extLst>
              <a:ext uri="{FF2B5EF4-FFF2-40B4-BE49-F238E27FC236}">
                <a16:creationId xmlns:a16="http://schemas.microsoft.com/office/drawing/2014/main" id="{D8292FA8-67B1-1141-8C94-7B8241CA3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376" y="6711406"/>
            <a:ext cx="2529193" cy="2730907"/>
          </a:xfrm>
          <a:prstGeom prst="rect">
            <a:avLst/>
          </a:prstGeom>
        </p:spPr>
      </p:pic>
      <p:pic>
        <p:nvPicPr>
          <p:cNvPr id="6" name="Imagen 5">
            <a:extLst>
              <a:ext uri="{FF2B5EF4-FFF2-40B4-BE49-F238E27FC236}">
                <a16:creationId xmlns:a16="http://schemas.microsoft.com/office/drawing/2014/main" id="{87903B37-8253-0940-B1A8-C03460D2A6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8376" y="760478"/>
            <a:ext cx="2807493" cy="1360152"/>
          </a:xfrm>
          <a:prstGeom prst="rect">
            <a:avLst/>
          </a:prstGeom>
        </p:spPr>
      </p:pic>
      <p:sp>
        <p:nvSpPr>
          <p:cNvPr id="8" name="Rectángulo 7">
            <a:extLst>
              <a:ext uri="{FF2B5EF4-FFF2-40B4-BE49-F238E27FC236}">
                <a16:creationId xmlns:a16="http://schemas.microsoft.com/office/drawing/2014/main" id="{C6313645-B81E-1844-B703-825A948E9412}"/>
              </a:ext>
            </a:extLst>
          </p:cNvPr>
          <p:cNvSpPr/>
          <p:nvPr/>
        </p:nvSpPr>
        <p:spPr>
          <a:xfrm>
            <a:off x="9773790" y="2454122"/>
            <a:ext cx="2976664" cy="1200329"/>
          </a:xfrm>
          <a:prstGeom prst="rect">
            <a:avLst/>
          </a:prstGeom>
          <a:noFill/>
          <a:ln>
            <a:solidFill>
              <a:schemeClr val="tx1"/>
            </a:solidFill>
          </a:ln>
        </p:spPr>
        <p:txBody>
          <a:bodyPr wrap="square">
            <a:spAutoFit/>
          </a:bodyPr>
          <a:lstStyle/>
          <a:p>
            <a:pPr algn="l"/>
            <a:r>
              <a:rPr lang="es-AR" sz="3600" dirty="0">
                <a:solidFill>
                  <a:schemeClr val="tx1"/>
                </a:solidFill>
                <a:latin typeface="Helvetica" pitchFamily="2" charset="0"/>
              </a:rPr>
              <a:t>64x64</a:t>
            </a:r>
          </a:p>
          <a:p>
            <a:pPr algn="l"/>
            <a:r>
              <a:rPr lang="es-AR" sz="3600" dirty="0">
                <a:solidFill>
                  <a:schemeClr val="tx1"/>
                </a:solidFill>
                <a:latin typeface="Helvetica" pitchFamily="2" charset="0"/>
              </a:rPr>
              <a:t>WRN-16-8</a:t>
            </a:r>
          </a:p>
        </p:txBody>
      </p:sp>
    </p:spTree>
    <p:extLst>
      <p:ext uri="{BB962C8B-B14F-4D97-AF65-F5344CB8AC3E}">
        <p14:creationId xmlns:p14="http://schemas.microsoft.com/office/powerpoint/2010/main" val="367377188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n" descr="Imagen">
            <a:extLst>
              <a:ext uri="{FF2B5EF4-FFF2-40B4-BE49-F238E27FC236}">
                <a16:creationId xmlns:a16="http://schemas.microsoft.com/office/drawing/2014/main" id="{6733D0F4-CFFB-814C-84D0-EFFE5B36B147}"/>
              </a:ext>
            </a:extLst>
          </p:cNvPr>
          <p:cNvPicPr>
            <a:picLocks noChangeAspect="1"/>
          </p:cNvPicPr>
          <p:nvPr/>
        </p:nvPicPr>
        <p:blipFill>
          <a:blip r:embed="rId2">
            <a:extLst/>
          </a:blip>
          <a:srcRect l="4190" t="258" r="4105" b="269"/>
          <a:stretch>
            <a:fillRect/>
          </a:stretch>
        </p:blipFill>
        <p:spPr>
          <a:xfrm>
            <a:off x="0" y="0"/>
            <a:ext cx="13004800" cy="9753600"/>
          </a:xfrm>
          <a:prstGeom prst="rect">
            <a:avLst/>
          </a:prstGeom>
        </p:spPr>
      </p:pic>
      <p:sp>
        <p:nvSpPr>
          <p:cNvPr id="2" name="Rectángulo 1">
            <a:extLst>
              <a:ext uri="{FF2B5EF4-FFF2-40B4-BE49-F238E27FC236}">
                <a16:creationId xmlns:a16="http://schemas.microsoft.com/office/drawing/2014/main" id="{7F50C401-A39D-0149-B005-95B08224A779}"/>
              </a:ext>
            </a:extLst>
          </p:cNvPr>
          <p:cNvSpPr/>
          <p:nvPr/>
        </p:nvSpPr>
        <p:spPr>
          <a:xfrm>
            <a:off x="-203141" y="1498042"/>
            <a:ext cx="12507609" cy="646331"/>
          </a:xfrm>
          <a:prstGeom prst="rect">
            <a:avLst/>
          </a:prstGeom>
        </p:spPr>
        <p:txBody>
          <a:bodyPr wrap="square">
            <a:spAutoFit/>
          </a:bodyPr>
          <a:lstStyle/>
          <a:p>
            <a:r>
              <a:rPr lang="es-AR" sz="3600" dirty="0">
                <a:latin typeface="Helvetica" pitchFamily="2" charset="0"/>
              </a:rPr>
              <a:t>CNN - Deep layers for Image Processing</a:t>
            </a:r>
          </a:p>
        </p:txBody>
      </p:sp>
      <p:pic>
        <p:nvPicPr>
          <p:cNvPr id="4" name="Imagen 3">
            <a:extLst>
              <a:ext uri="{FF2B5EF4-FFF2-40B4-BE49-F238E27FC236}">
                <a16:creationId xmlns:a16="http://schemas.microsoft.com/office/drawing/2014/main" id="{D6B2A3E1-E37F-CE41-BF3F-B294F8966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5" y="2451370"/>
            <a:ext cx="12594535" cy="5281579"/>
          </a:xfrm>
          <a:prstGeom prst="rect">
            <a:avLst/>
          </a:prstGeom>
        </p:spPr>
      </p:pic>
      <p:grpSp>
        <p:nvGrpSpPr>
          <p:cNvPr id="8" name="Galería de imágenes">
            <a:extLst>
              <a:ext uri="{FF2B5EF4-FFF2-40B4-BE49-F238E27FC236}">
                <a16:creationId xmlns:a16="http://schemas.microsoft.com/office/drawing/2014/main" id="{6448B568-6D48-BB4A-A571-53C35F42B309}"/>
              </a:ext>
            </a:extLst>
          </p:cNvPr>
          <p:cNvGrpSpPr/>
          <p:nvPr/>
        </p:nvGrpSpPr>
        <p:grpSpPr>
          <a:xfrm>
            <a:off x="9668674" y="186750"/>
            <a:ext cx="3023196" cy="2264620"/>
            <a:chOff x="0" y="0"/>
            <a:chExt cx="3023195" cy="2264618"/>
          </a:xfrm>
        </p:grpSpPr>
        <p:pic>
          <p:nvPicPr>
            <p:cNvPr id="9" name="digitalhouse.png" descr="digitalhouse.png">
              <a:extLst>
                <a:ext uri="{FF2B5EF4-FFF2-40B4-BE49-F238E27FC236}">
                  <a16:creationId xmlns:a16="http://schemas.microsoft.com/office/drawing/2014/main" id="{B4D59286-16F8-204C-8E1B-E4B936EECAC8}"/>
                </a:ext>
              </a:extLst>
            </p:cNvPr>
            <p:cNvPicPr>
              <a:picLocks noChangeAspect="1"/>
            </p:cNvPicPr>
            <p:nvPr/>
          </p:nvPicPr>
          <p:blipFill>
            <a:blip r:embed="rId4">
              <a:extLst/>
            </a:blip>
            <a:srcRect t="21997" b="21997"/>
            <a:stretch>
              <a:fillRect/>
            </a:stretch>
          </p:blipFill>
          <p:spPr>
            <a:xfrm>
              <a:off x="0" y="0"/>
              <a:ext cx="3023196" cy="1693119"/>
            </a:xfrm>
            <a:prstGeom prst="rect">
              <a:avLst/>
            </a:prstGeom>
            <a:ln w="12700" cap="flat">
              <a:noFill/>
              <a:miter lim="400000"/>
            </a:ln>
            <a:effectLst/>
          </p:spPr>
        </p:pic>
        <p:sp>
          <p:nvSpPr>
            <p:cNvPr id="10" name="Rectángulo">
              <a:extLst>
                <a:ext uri="{FF2B5EF4-FFF2-40B4-BE49-F238E27FC236}">
                  <a16:creationId xmlns:a16="http://schemas.microsoft.com/office/drawing/2014/main" id="{91D49FCB-BCED-4A4C-B71E-38AA4670C6BD}"/>
                </a:ext>
              </a:extLst>
            </p:cNvPr>
            <p:cNvSpPr/>
            <p:nvPr/>
          </p:nvSpPr>
          <p:spPr>
            <a:xfrm>
              <a:off x="0" y="1769318"/>
              <a:ext cx="3023196"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defRPr sz="2000"/>
              </a:lvl1pPr>
            </a:lstStyle>
            <a:p>
              <a:r>
                <a:t>  </a:t>
              </a:r>
            </a:p>
          </p:txBody>
        </p:sp>
      </p:grpSp>
    </p:spTree>
    <p:extLst>
      <p:ext uri="{BB962C8B-B14F-4D97-AF65-F5344CB8AC3E}">
        <p14:creationId xmlns:p14="http://schemas.microsoft.com/office/powerpoint/2010/main" val="7664430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9D5C550-2B88-EA4E-8C87-3131DF708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24"/>
            <a:ext cx="13004800" cy="9753600"/>
          </a:xfrm>
          <a:prstGeom prst="rect">
            <a:avLst/>
          </a:prstGeom>
        </p:spPr>
      </p:pic>
      <p:pic>
        <p:nvPicPr>
          <p:cNvPr id="3" name="Imagen 2">
            <a:extLst>
              <a:ext uri="{FF2B5EF4-FFF2-40B4-BE49-F238E27FC236}">
                <a16:creationId xmlns:a16="http://schemas.microsoft.com/office/drawing/2014/main" id="{106810EE-5792-3A40-BDB3-98BAD8C67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0731"/>
            <a:ext cx="12803152" cy="7471788"/>
          </a:xfrm>
          <a:prstGeom prst="rect">
            <a:avLst/>
          </a:prstGeom>
        </p:spPr>
      </p:pic>
    </p:spTree>
    <p:extLst>
      <p:ext uri="{BB962C8B-B14F-4D97-AF65-F5344CB8AC3E}">
        <p14:creationId xmlns:p14="http://schemas.microsoft.com/office/powerpoint/2010/main" val="236021505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0DD8628-5021-3844-936F-40E213470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24"/>
            <a:ext cx="13004800" cy="9753600"/>
          </a:xfrm>
          <a:prstGeom prst="rect">
            <a:avLst/>
          </a:prstGeom>
        </p:spPr>
      </p:pic>
      <p:pic>
        <p:nvPicPr>
          <p:cNvPr id="4" name="Imagen 3">
            <a:extLst>
              <a:ext uri="{FF2B5EF4-FFF2-40B4-BE49-F238E27FC236}">
                <a16:creationId xmlns:a16="http://schemas.microsoft.com/office/drawing/2014/main" id="{2AA865C8-F192-E647-B313-DA0A7F0BB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4708"/>
            <a:ext cx="12993136" cy="7358704"/>
          </a:xfrm>
          <a:prstGeom prst="rect">
            <a:avLst/>
          </a:prstGeom>
        </p:spPr>
      </p:pic>
    </p:spTree>
    <p:extLst>
      <p:ext uri="{BB962C8B-B14F-4D97-AF65-F5344CB8AC3E}">
        <p14:creationId xmlns:p14="http://schemas.microsoft.com/office/powerpoint/2010/main" val="7026559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D8D641D-7573-5B4F-ACBC-2E92FED55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24"/>
            <a:ext cx="13004800" cy="9753600"/>
          </a:xfrm>
          <a:prstGeom prst="rect">
            <a:avLst/>
          </a:prstGeom>
        </p:spPr>
      </p:pic>
      <p:pic>
        <p:nvPicPr>
          <p:cNvPr id="4" name="Imagen 3">
            <a:extLst>
              <a:ext uri="{FF2B5EF4-FFF2-40B4-BE49-F238E27FC236}">
                <a16:creationId xmlns:a16="http://schemas.microsoft.com/office/drawing/2014/main" id="{2AA865C8-F192-E647-B313-DA0A7F0BB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4708"/>
            <a:ext cx="12993136" cy="7358704"/>
          </a:xfrm>
          <a:prstGeom prst="rect">
            <a:avLst/>
          </a:prstGeom>
        </p:spPr>
      </p:pic>
    </p:spTree>
    <p:extLst>
      <p:ext uri="{BB962C8B-B14F-4D97-AF65-F5344CB8AC3E}">
        <p14:creationId xmlns:p14="http://schemas.microsoft.com/office/powerpoint/2010/main" val="32150860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1627CB8-0EB5-7E41-B662-4914B7116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24"/>
            <a:ext cx="13004800" cy="9753600"/>
          </a:xfrm>
          <a:prstGeom prst="rect">
            <a:avLst/>
          </a:prstGeom>
        </p:spPr>
      </p:pic>
      <p:pic>
        <p:nvPicPr>
          <p:cNvPr id="3" name="Imagen 2">
            <a:extLst>
              <a:ext uri="{FF2B5EF4-FFF2-40B4-BE49-F238E27FC236}">
                <a16:creationId xmlns:a16="http://schemas.microsoft.com/office/drawing/2014/main" id="{57902B75-BCE0-7E47-857F-28E0ECE96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29" y="271315"/>
            <a:ext cx="12426815" cy="9551188"/>
          </a:xfrm>
          <a:prstGeom prst="rect">
            <a:avLst/>
          </a:prstGeom>
        </p:spPr>
      </p:pic>
      <p:pic>
        <p:nvPicPr>
          <p:cNvPr id="6" name="Imagen 5">
            <a:extLst>
              <a:ext uri="{FF2B5EF4-FFF2-40B4-BE49-F238E27FC236}">
                <a16:creationId xmlns:a16="http://schemas.microsoft.com/office/drawing/2014/main" id="{735A38A5-702A-5A4E-A6B7-FB7EA8908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4352" y="7782128"/>
            <a:ext cx="2227792" cy="1767044"/>
          </a:xfrm>
          <a:prstGeom prst="rect">
            <a:avLst/>
          </a:prstGeom>
        </p:spPr>
      </p:pic>
    </p:spTree>
    <p:extLst>
      <p:ext uri="{BB962C8B-B14F-4D97-AF65-F5344CB8AC3E}">
        <p14:creationId xmlns:p14="http://schemas.microsoft.com/office/powerpoint/2010/main" val="223400831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176AE99-42A2-544B-9A6E-C9A13DA9B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24"/>
            <a:ext cx="13004800" cy="9753600"/>
          </a:xfrm>
          <a:prstGeom prst="rect">
            <a:avLst/>
          </a:prstGeom>
        </p:spPr>
      </p:pic>
      <p:pic>
        <p:nvPicPr>
          <p:cNvPr id="4" name="Imagen 3">
            <a:extLst>
              <a:ext uri="{FF2B5EF4-FFF2-40B4-BE49-F238E27FC236}">
                <a16:creationId xmlns:a16="http://schemas.microsoft.com/office/drawing/2014/main" id="{62121207-4149-874B-8DEE-70FE7929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24" y="623922"/>
            <a:ext cx="12565552" cy="7897508"/>
          </a:xfrm>
          <a:prstGeom prst="rect">
            <a:avLst/>
          </a:prstGeom>
        </p:spPr>
      </p:pic>
    </p:spTree>
    <p:extLst>
      <p:ext uri="{BB962C8B-B14F-4D97-AF65-F5344CB8AC3E}">
        <p14:creationId xmlns:p14="http://schemas.microsoft.com/office/powerpoint/2010/main" val="39537826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94F74A7-1F3F-5C4A-81D7-ED237BC67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2" name="Título 1">
            <a:extLst>
              <a:ext uri="{FF2B5EF4-FFF2-40B4-BE49-F238E27FC236}">
                <a16:creationId xmlns:a16="http://schemas.microsoft.com/office/drawing/2014/main" id="{93AF130C-C820-CC43-85A8-BCEEFC237F9B}"/>
              </a:ext>
            </a:extLst>
          </p:cNvPr>
          <p:cNvSpPr>
            <a:spLocks noGrp="1"/>
          </p:cNvSpPr>
          <p:nvPr>
            <p:ph type="title"/>
          </p:nvPr>
        </p:nvSpPr>
        <p:spPr>
          <a:xfrm>
            <a:off x="3210127" y="8365788"/>
            <a:ext cx="7072008" cy="881974"/>
          </a:xfrm>
        </p:spPr>
        <p:txBody>
          <a:bodyPr/>
          <a:lstStyle/>
          <a:p>
            <a:r>
              <a:rPr lang="es-AR" dirty="0"/>
              <a:t>DEMO wiresnet</a:t>
            </a:r>
          </a:p>
        </p:txBody>
      </p:sp>
    </p:spTree>
    <p:extLst>
      <p:ext uri="{BB962C8B-B14F-4D97-AF65-F5344CB8AC3E}">
        <p14:creationId xmlns:p14="http://schemas.microsoft.com/office/powerpoint/2010/main" val="335527062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94F74A7-1F3F-5C4A-81D7-ED237BC67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2" name="Título 1">
            <a:extLst>
              <a:ext uri="{FF2B5EF4-FFF2-40B4-BE49-F238E27FC236}">
                <a16:creationId xmlns:a16="http://schemas.microsoft.com/office/drawing/2014/main" id="{93AF130C-C820-CC43-85A8-BCEEFC237F9B}"/>
              </a:ext>
            </a:extLst>
          </p:cNvPr>
          <p:cNvSpPr>
            <a:spLocks noGrp="1"/>
          </p:cNvSpPr>
          <p:nvPr>
            <p:ph type="title"/>
          </p:nvPr>
        </p:nvSpPr>
        <p:spPr>
          <a:xfrm>
            <a:off x="4922196" y="466927"/>
            <a:ext cx="7072008" cy="881974"/>
          </a:xfrm>
        </p:spPr>
        <p:txBody>
          <a:bodyPr>
            <a:normAutofit fontScale="90000"/>
          </a:bodyPr>
          <a:lstStyle/>
          <a:p>
            <a:r>
              <a:rPr lang="es-AR" dirty="0"/>
              <a:t>Jupyter come back</a:t>
            </a:r>
          </a:p>
        </p:txBody>
      </p:sp>
      <p:sp>
        <p:nvSpPr>
          <p:cNvPr id="3" name="Rectángulo 2">
            <a:extLst>
              <a:ext uri="{FF2B5EF4-FFF2-40B4-BE49-F238E27FC236}">
                <a16:creationId xmlns:a16="http://schemas.microsoft.com/office/drawing/2014/main" id="{58A7D58F-9D70-FC4E-9CE9-9BEF75B59A97}"/>
              </a:ext>
            </a:extLst>
          </p:cNvPr>
          <p:cNvSpPr/>
          <p:nvPr/>
        </p:nvSpPr>
        <p:spPr>
          <a:xfrm>
            <a:off x="291830" y="6278940"/>
            <a:ext cx="11361906" cy="3170099"/>
          </a:xfrm>
          <a:prstGeom prst="rect">
            <a:avLst/>
          </a:prstGeom>
        </p:spPr>
        <p:txBody>
          <a:bodyPr wrap="square">
            <a:spAutoFit/>
          </a:bodyPr>
          <a:lstStyle/>
          <a:p>
            <a:pPr algn="l"/>
            <a:r>
              <a:rPr lang="es-AR" dirty="0"/>
              <a:t>feature extraction - vgg16</a:t>
            </a:r>
          </a:p>
          <a:p>
            <a:pPr algn="l"/>
            <a:r>
              <a:rPr lang="es-AR" dirty="0"/>
              <a:t>feature extraction – inception v3</a:t>
            </a:r>
          </a:p>
          <a:p>
            <a:pPr algn="l"/>
            <a:r>
              <a:rPr lang="es-AR" dirty="0"/>
              <a:t>fine tunning - vgg16</a:t>
            </a:r>
          </a:p>
          <a:p>
            <a:pPr algn="l"/>
            <a:r>
              <a:rPr lang="es-AR" dirty="0"/>
              <a:t>feature extraction – mobilenet</a:t>
            </a:r>
          </a:p>
          <a:p>
            <a:pPr algn="l"/>
            <a:r>
              <a:rPr lang="es-AR" dirty="0"/>
              <a:t>mayor calidad de los datos</a:t>
            </a:r>
          </a:p>
        </p:txBody>
      </p:sp>
    </p:spTree>
    <p:extLst>
      <p:ext uri="{BB962C8B-B14F-4D97-AF65-F5344CB8AC3E}">
        <p14:creationId xmlns:p14="http://schemas.microsoft.com/office/powerpoint/2010/main" val="352393595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94F74A7-1F3F-5C4A-81D7-ED237BC67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2" name="Título 1">
            <a:extLst>
              <a:ext uri="{FF2B5EF4-FFF2-40B4-BE49-F238E27FC236}">
                <a16:creationId xmlns:a16="http://schemas.microsoft.com/office/drawing/2014/main" id="{93AF130C-C820-CC43-85A8-BCEEFC237F9B}"/>
              </a:ext>
            </a:extLst>
          </p:cNvPr>
          <p:cNvSpPr>
            <a:spLocks noGrp="1"/>
          </p:cNvSpPr>
          <p:nvPr>
            <p:ph type="title"/>
          </p:nvPr>
        </p:nvSpPr>
        <p:spPr>
          <a:xfrm>
            <a:off x="5252936" y="311285"/>
            <a:ext cx="12354127" cy="881974"/>
          </a:xfrm>
        </p:spPr>
        <p:txBody>
          <a:bodyPr>
            <a:normAutofit fontScale="90000"/>
          </a:bodyPr>
          <a:lstStyle/>
          <a:p>
            <a:r>
              <a:rPr lang="es-AR" dirty="0"/>
              <a:t>Conclusiones Y RECOMENDACIONES</a:t>
            </a:r>
          </a:p>
        </p:txBody>
      </p:sp>
      <p:sp>
        <p:nvSpPr>
          <p:cNvPr id="3" name="Rectángulo 2">
            <a:extLst>
              <a:ext uri="{FF2B5EF4-FFF2-40B4-BE49-F238E27FC236}">
                <a16:creationId xmlns:a16="http://schemas.microsoft.com/office/drawing/2014/main" id="{58A7D58F-9D70-FC4E-9CE9-9BEF75B59A97}"/>
              </a:ext>
            </a:extLst>
          </p:cNvPr>
          <p:cNvSpPr/>
          <p:nvPr/>
        </p:nvSpPr>
        <p:spPr>
          <a:xfrm>
            <a:off x="787939" y="7193340"/>
            <a:ext cx="11361906" cy="1938992"/>
          </a:xfrm>
          <a:prstGeom prst="rect">
            <a:avLst/>
          </a:prstGeom>
        </p:spPr>
        <p:txBody>
          <a:bodyPr wrap="square">
            <a:spAutoFit/>
          </a:bodyPr>
          <a:lstStyle/>
          <a:p>
            <a:pPr marL="742950" indent="-742950" algn="l">
              <a:buAutoNum type="arabicPeriod"/>
            </a:pPr>
            <a:r>
              <a:rPr lang="es-AR" dirty="0"/>
              <a:t>EXPERIMENTAR</a:t>
            </a:r>
          </a:p>
          <a:p>
            <a:pPr marL="742950" indent="-742950" algn="l">
              <a:buAutoNum type="arabicPeriod"/>
            </a:pPr>
            <a:r>
              <a:rPr lang="es-AR" dirty="0"/>
              <a:t>EXPERIMENTAR</a:t>
            </a:r>
          </a:p>
          <a:p>
            <a:pPr marL="742950" indent="-742950" algn="l">
              <a:buAutoNum type="arabicPeriod"/>
            </a:pPr>
            <a:r>
              <a:rPr lang="es-AR" dirty="0"/>
              <a:t>EXPERIMENTAR</a:t>
            </a:r>
          </a:p>
        </p:txBody>
      </p:sp>
    </p:spTree>
    <p:extLst>
      <p:ext uri="{BB962C8B-B14F-4D97-AF65-F5344CB8AC3E}">
        <p14:creationId xmlns:p14="http://schemas.microsoft.com/office/powerpoint/2010/main" val="291184144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CA2467-EA19-CF4F-B0B6-049EF47F7ED3}"/>
              </a:ext>
            </a:extLst>
          </p:cNvPr>
          <p:cNvSpPr>
            <a:spLocks noGrp="1"/>
          </p:cNvSpPr>
          <p:nvPr>
            <p:ph type="title"/>
          </p:nvPr>
        </p:nvSpPr>
        <p:spPr>
          <a:xfrm>
            <a:off x="4259634" y="4150468"/>
            <a:ext cx="3503038" cy="1422400"/>
          </a:xfrm>
        </p:spPr>
        <p:txBody>
          <a:bodyPr/>
          <a:lstStyle/>
          <a:p>
            <a:r>
              <a:rPr lang="es-AR" dirty="0"/>
              <a:t>THE END</a:t>
            </a:r>
          </a:p>
        </p:txBody>
      </p:sp>
    </p:spTree>
    <p:extLst>
      <p:ext uri="{BB962C8B-B14F-4D97-AF65-F5344CB8AC3E}">
        <p14:creationId xmlns:p14="http://schemas.microsoft.com/office/powerpoint/2010/main" val="22557420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9F2FA57B-9548-424C-9797-E42B3C6CA468}"/>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a:xfrm>
            <a:off x="0" y="-74960"/>
            <a:ext cx="13004800" cy="9753600"/>
          </a:xfrm>
        </p:spPr>
      </p:pic>
      <p:sp>
        <p:nvSpPr>
          <p:cNvPr id="3" name="Título 2">
            <a:extLst>
              <a:ext uri="{FF2B5EF4-FFF2-40B4-BE49-F238E27FC236}">
                <a16:creationId xmlns:a16="http://schemas.microsoft.com/office/drawing/2014/main" id="{D29DC235-E746-3240-BB0E-16CF7455E6C9}"/>
              </a:ext>
            </a:extLst>
          </p:cNvPr>
          <p:cNvSpPr>
            <a:spLocks noGrp="1"/>
          </p:cNvSpPr>
          <p:nvPr>
            <p:ph type="title"/>
          </p:nvPr>
        </p:nvSpPr>
        <p:spPr>
          <a:xfrm>
            <a:off x="913319" y="3738647"/>
            <a:ext cx="11684000" cy="1460500"/>
          </a:xfrm>
        </p:spPr>
        <p:txBody>
          <a:bodyPr/>
          <a:lstStyle/>
          <a:p>
            <a:r>
              <a:rPr lang="es-AR" dirty="0"/>
              <a:t>INTRO</a:t>
            </a:r>
          </a:p>
        </p:txBody>
      </p:sp>
      <p:sp>
        <p:nvSpPr>
          <p:cNvPr id="4" name="Marcador de texto 3">
            <a:extLst>
              <a:ext uri="{FF2B5EF4-FFF2-40B4-BE49-F238E27FC236}">
                <a16:creationId xmlns:a16="http://schemas.microsoft.com/office/drawing/2014/main" id="{19BE4D06-41F2-B543-BD76-E684B3A5F4C1}"/>
              </a:ext>
            </a:extLst>
          </p:cNvPr>
          <p:cNvSpPr>
            <a:spLocks noGrp="1"/>
          </p:cNvSpPr>
          <p:nvPr>
            <p:ph type="body" sz="quarter" idx="1"/>
          </p:nvPr>
        </p:nvSpPr>
        <p:spPr>
          <a:xfrm>
            <a:off x="913319" y="4572001"/>
            <a:ext cx="11684000" cy="5181600"/>
          </a:xfrm>
        </p:spPr>
        <p:txBody>
          <a:bodyPr>
            <a:normAutofit/>
          </a:bodyPr>
          <a:lstStyle/>
          <a:p>
            <a:r>
              <a:rPr lang="es-AR" dirty="0"/>
              <a:t>1 -problema</a:t>
            </a:r>
          </a:p>
          <a:p>
            <a:r>
              <a:rPr lang="es-AR" dirty="0"/>
              <a:t>2 -dataset</a:t>
            </a:r>
          </a:p>
          <a:p>
            <a:r>
              <a:rPr lang="es-AR" dirty="0"/>
              <a:t>3 –wiresnet</a:t>
            </a:r>
          </a:p>
          <a:p>
            <a:r>
              <a:rPr lang="es-AR" dirty="0"/>
              <a:t>4 – data Augmentation</a:t>
            </a:r>
          </a:p>
          <a:p>
            <a:r>
              <a:rPr lang="es-AR" dirty="0"/>
              <a:t>5 – tainning wiresnet</a:t>
            </a:r>
          </a:p>
          <a:p>
            <a:r>
              <a:rPr lang="es-AR" dirty="0"/>
              <a:t>6 – demo wiresnet</a:t>
            </a:r>
          </a:p>
          <a:p>
            <a:r>
              <a:rPr lang="es-AR" dirty="0"/>
              <a:t>7 – feature extraction vgg16</a:t>
            </a:r>
          </a:p>
          <a:p>
            <a:r>
              <a:rPr lang="es-AR" dirty="0"/>
              <a:t>8-  feature extraction – inception v3</a:t>
            </a:r>
          </a:p>
          <a:p>
            <a:r>
              <a:rPr lang="es-AR" dirty="0"/>
              <a:t>9-  fine tunning vgg16</a:t>
            </a:r>
          </a:p>
          <a:p>
            <a:r>
              <a:rPr lang="es-AR" dirty="0"/>
              <a:t>10 –feature extraction – mobilenet</a:t>
            </a:r>
          </a:p>
          <a:p>
            <a:r>
              <a:rPr lang="es-AR" dirty="0"/>
              <a:t>11 – mayor calidad de los datos</a:t>
            </a:r>
          </a:p>
          <a:p>
            <a:r>
              <a:rPr lang="es-AR" dirty="0"/>
              <a:t>12 - resultados</a:t>
            </a:r>
          </a:p>
          <a:p>
            <a:endParaRPr lang="es-AR" dirty="0"/>
          </a:p>
        </p:txBody>
      </p:sp>
      <p:grpSp>
        <p:nvGrpSpPr>
          <p:cNvPr id="5" name="Galería de imágenes">
            <a:extLst>
              <a:ext uri="{FF2B5EF4-FFF2-40B4-BE49-F238E27FC236}">
                <a16:creationId xmlns:a16="http://schemas.microsoft.com/office/drawing/2014/main" id="{D9ADB658-3A71-234B-AA2E-AEE6DC0FEDA6}"/>
              </a:ext>
            </a:extLst>
          </p:cNvPr>
          <p:cNvGrpSpPr/>
          <p:nvPr/>
        </p:nvGrpSpPr>
        <p:grpSpPr>
          <a:xfrm>
            <a:off x="9824936" y="-74960"/>
            <a:ext cx="3023196" cy="2264620"/>
            <a:chOff x="0" y="0"/>
            <a:chExt cx="3023195" cy="2264618"/>
          </a:xfrm>
        </p:grpSpPr>
        <p:pic>
          <p:nvPicPr>
            <p:cNvPr id="7" name="digitalhouse.png" descr="digitalhouse.png">
              <a:extLst>
                <a:ext uri="{FF2B5EF4-FFF2-40B4-BE49-F238E27FC236}">
                  <a16:creationId xmlns:a16="http://schemas.microsoft.com/office/drawing/2014/main" id="{AF2E496B-0B4B-F34A-8019-2CD71F9C1172}"/>
                </a:ext>
              </a:extLst>
            </p:cNvPr>
            <p:cNvPicPr>
              <a:picLocks noChangeAspect="1"/>
            </p:cNvPicPr>
            <p:nvPr/>
          </p:nvPicPr>
          <p:blipFill>
            <a:blip r:embed="rId3">
              <a:extLst/>
            </a:blip>
            <a:srcRect t="21997" b="21997"/>
            <a:stretch>
              <a:fillRect/>
            </a:stretch>
          </p:blipFill>
          <p:spPr>
            <a:xfrm>
              <a:off x="0" y="0"/>
              <a:ext cx="3023196" cy="1693119"/>
            </a:xfrm>
            <a:prstGeom prst="rect">
              <a:avLst/>
            </a:prstGeom>
            <a:ln w="12700" cap="flat">
              <a:noFill/>
              <a:miter lim="400000"/>
            </a:ln>
            <a:effectLst/>
          </p:spPr>
        </p:pic>
        <p:sp>
          <p:nvSpPr>
            <p:cNvPr id="8" name="Rectángulo">
              <a:extLst>
                <a:ext uri="{FF2B5EF4-FFF2-40B4-BE49-F238E27FC236}">
                  <a16:creationId xmlns:a16="http://schemas.microsoft.com/office/drawing/2014/main" id="{D56348AE-E040-EE40-9236-C603CEC3055B}"/>
                </a:ext>
              </a:extLst>
            </p:cNvPr>
            <p:cNvSpPr/>
            <p:nvPr/>
          </p:nvSpPr>
          <p:spPr>
            <a:xfrm>
              <a:off x="0" y="1769318"/>
              <a:ext cx="3023196"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defRPr sz="2000"/>
              </a:lvl1pPr>
            </a:lstStyle>
            <a:p>
              <a:r>
                <a:t>  </a:t>
              </a:r>
            </a:p>
          </p:txBody>
        </p:sp>
      </p:grpSp>
    </p:spTree>
    <p:extLst>
      <p:ext uri="{BB962C8B-B14F-4D97-AF65-F5344CB8AC3E}">
        <p14:creationId xmlns:p14="http://schemas.microsoft.com/office/powerpoint/2010/main" val="27866059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F50C401-A39D-0149-B005-95B08224A779}"/>
              </a:ext>
            </a:extLst>
          </p:cNvPr>
          <p:cNvSpPr/>
          <p:nvPr/>
        </p:nvSpPr>
        <p:spPr>
          <a:xfrm>
            <a:off x="-2619309" y="1463073"/>
            <a:ext cx="12507609" cy="646331"/>
          </a:xfrm>
          <a:prstGeom prst="rect">
            <a:avLst/>
          </a:prstGeom>
        </p:spPr>
        <p:txBody>
          <a:bodyPr wrap="square">
            <a:spAutoFit/>
          </a:bodyPr>
          <a:lstStyle/>
          <a:p>
            <a:r>
              <a:rPr lang="es-AR" sz="3600" dirty="0">
                <a:latin typeface="Helvetica" pitchFamily="2" charset="0"/>
              </a:rPr>
              <a:t>Determinación de sexo y edad</a:t>
            </a:r>
          </a:p>
        </p:txBody>
      </p:sp>
      <p:pic>
        <p:nvPicPr>
          <p:cNvPr id="7" name="Imagen 6">
            <a:extLst>
              <a:ext uri="{FF2B5EF4-FFF2-40B4-BE49-F238E27FC236}">
                <a16:creationId xmlns:a16="http://schemas.microsoft.com/office/drawing/2014/main" id="{01E58468-5FB2-7D46-A0BF-B64AFEE5F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34" y="2223001"/>
            <a:ext cx="6116205" cy="6902086"/>
          </a:xfrm>
          <a:prstGeom prst="rect">
            <a:avLst/>
          </a:prstGeom>
        </p:spPr>
      </p:pic>
      <p:pic>
        <p:nvPicPr>
          <p:cNvPr id="9" name="Imagen 8">
            <a:extLst>
              <a:ext uri="{FF2B5EF4-FFF2-40B4-BE49-F238E27FC236}">
                <a16:creationId xmlns:a16="http://schemas.microsoft.com/office/drawing/2014/main" id="{508411B3-6270-8D4B-BA4C-3DBD6D86C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57" y="2223000"/>
            <a:ext cx="5461000" cy="3187700"/>
          </a:xfrm>
          <a:prstGeom prst="rect">
            <a:avLst/>
          </a:prstGeom>
        </p:spPr>
      </p:pic>
      <p:sp>
        <p:nvSpPr>
          <p:cNvPr id="10" name="Rectángulo 9">
            <a:extLst>
              <a:ext uri="{FF2B5EF4-FFF2-40B4-BE49-F238E27FC236}">
                <a16:creationId xmlns:a16="http://schemas.microsoft.com/office/drawing/2014/main" id="{D4835F8A-AE83-214A-81BC-92C3AF756B1A}"/>
              </a:ext>
            </a:extLst>
          </p:cNvPr>
          <p:cNvSpPr/>
          <p:nvPr/>
        </p:nvSpPr>
        <p:spPr>
          <a:xfrm>
            <a:off x="6827600" y="1519871"/>
            <a:ext cx="5635557" cy="646331"/>
          </a:xfrm>
          <a:prstGeom prst="rect">
            <a:avLst/>
          </a:prstGeom>
        </p:spPr>
        <p:txBody>
          <a:bodyPr wrap="square">
            <a:spAutoFit/>
          </a:bodyPr>
          <a:lstStyle/>
          <a:p>
            <a:r>
              <a:rPr lang="es-AR" sz="3600" dirty="0">
                <a:latin typeface="Helvetica" pitchFamily="2" charset="0"/>
              </a:rPr>
              <a:t>Real vs aparente</a:t>
            </a:r>
          </a:p>
        </p:txBody>
      </p:sp>
      <p:pic>
        <p:nvPicPr>
          <p:cNvPr id="4" name="Imagen 3">
            <a:extLst>
              <a:ext uri="{FF2B5EF4-FFF2-40B4-BE49-F238E27FC236}">
                <a16:creationId xmlns:a16="http://schemas.microsoft.com/office/drawing/2014/main" id="{39083735-2699-9846-9FAF-7BFF78C0F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672" y="5410700"/>
            <a:ext cx="5467485" cy="3764891"/>
          </a:xfrm>
          <a:prstGeom prst="rect">
            <a:avLst/>
          </a:prstGeom>
        </p:spPr>
      </p:pic>
      <p:sp>
        <p:nvSpPr>
          <p:cNvPr id="8" name="Título 2">
            <a:extLst>
              <a:ext uri="{FF2B5EF4-FFF2-40B4-BE49-F238E27FC236}">
                <a16:creationId xmlns:a16="http://schemas.microsoft.com/office/drawing/2014/main" id="{599571FD-0DD1-2A44-9C20-836FF678DC94}"/>
              </a:ext>
            </a:extLst>
          </p:cNvPr>
          <p:cNvSpPr>
            <a:spLocks noGrp="1"/>
          </p:cNvSpPr>
          <p:nvPr>
            <p:ph type="title"/>
          </p:nvPr>
        </p:nvSpPr>
        <p:spPr>
          <a:xfrm>
            <a:off x="513134" y="499268"/>
            <a:ext cx="11684000" cy="1460500"/>
          </a:xfrm>
        </p:spPr>
        <p:txBody>
          <a:bodyPr/>
          <a:lstStyle/>
          <a:p>
            <a:r>
              <a:rPr lang="es-AR" dirty="0"/>
              <a:t>problema</a:t>
            </a:r>
          </a:p>
        </p:txBody>
      </p:sp>
      <p:grpSp>
        <p:nvGrpSpPr>
          <p:cNvPr id="11" name="Galería de imágenes">
            <a:extLst>
              <a:ext uri="{FF2B5EF4-FFF2-40B4-BE49-F238E27FC236}">
                <a16:creationId xmlns:a16="http://schemas.microsoft.com/office/drawing/2014/main" id="{F9C39DA3-2A3E-8A44-9914-9CFFB030EDE2}"/>
              </a:ext>
            </a:extLst>
          </p:cNvPr>
          <p:cNvGrpSpPr/>
          <p:nvPr/>
        </p:nvGrpSpPr>
        <p:grpSpPr>
          <a:xfrm>
            <a:off x="6865104" y="7992777"/>
            <a:ext cx="3023196" cy="2264620"/>
            <a:chOff x="0" y="0"/>
            <a:chExt cx="3023195" cy="2264618"/>
          </a:xfrm>
        </p:grpSpPr>
        <p:pic>
          <p:nvPicPr>
            <p:cNvPr id="12" name="digitalhouse.png" descr="digitalhouse.png">
              <a:extLst>
                <a:ext uri="{FF2B5EF4-FFF2-40B4-BE49-F238E27FC236}">
                  <a16:creationId xmlns:a16="http://schemas.microsoft.com/office/drawing/2014/main" id="{F9BED1A5-2613-1040-987A-8FE641CA5D05}"/>
                </a:ext>
              </a:extLst>
            </p:cNvPr>
            <p:cNvPicPr>
              <a:picLocks noChangeAspect="1"/>
            </p:cNvPicPr>
            <p:nvPr/>
          </p:nvPicPr>
          <p:blipFill>
            <a:blip r:embed="rId5">
              <a:extLst/>
            </a:blip>
            <a:srcRect t="21997" b="21997"/>
            <a:stretch>
              <a:fillRect/>
            </a:stretch>
          </p:blipFill>
          <p:spPr>
            <a:xfrm>
              <a:off x="0" y="0"/>
              <a:ext cx="3023196" cy="1693119"/>
            </a:xfrm>
            <a:prstGeom prst="rect">
              <a:avLst/>
            </a:prstGeom>
            <a:ln w="12700" cap="flat">
              <a:noFill/>
              <a:miter lim="400000"/>
            </a:ln>
            <a:effectLst/>
          </p:spPr>
        </p:pic>
        <p:sp>
          <p:nvSpPr>
            <p:cNvPr id="13" name="Rectángulo">
              <a:extLst>
                <a:ext uri="{FF2B5EF4-FFF2-40B4-BE49-F238E27FC236}">
                  <a16:creationId xmlns:a16="http://schemas.microsoft.com/office/drawing/2014/main" id="{509E62DD-C59A-5842-904A-4C6FC2EE9034}"/>
                </a:ext>
              </a:extLst>
            </p:cNvPr>
            <p:cNvSpPr/>
            <p:nvPr/>
          </p:nvSpPr>
          <p:spPr>
            <a:xfrm>
              <a:off x="0" y="1769318"/>
              <a:ext cx="3023196"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defRPr sz="2000"/>
              </a:lvl1pPr>
            </a:lstStyle>
            <a:p>
              <a:r>
                <a:t>  </a:t>
              </a:r>
            </a:p>
          </p:txBody>
        </p:sp>
      </p:grpSp>
    </p:spTree>
    <p:extLst>
      <p:ext uri="{BB962C8B-B14F-4D97-AF65-F5344CB8AC3E}">
        <p14:creationId xmlns:p14="http://schemas.microsoft.com/office/powerpoint/2010/main" val="299597389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F50C401-A39D-0149-B005-95B08224A779}"/>
              </a:ext>
            </a:extLst>
          </p:cNvPr>
          <p:cNvSpPr/>
          <p:nvPr/>
        </p:nvSpPr>
        <p:spPr>
          <a:xfrm>
            <a:off x="161430" y="883774"/>
            <a:ext cx="12843370" cy="646331"/>
          </a:xfrm>
          <a:prstGeom prst="rect">
            <a:avLst/>
          </a:prstGeom>
        </p:spPr>
        <p:txBody>
          <a:bodyPr wrap="square">
            <a:spAutoFit/>
          </a:bodyPr>
          <a:lstStyle/>
          <a:p>
            <a:r>
              <a:rPr lang="es-AR" sz="3200" dirty="0">
                <a:latin typeface="Helvetica" pitchFamily="2" charset="0"/>
              </a:rPr>
              <a:t>DEX: Deep EXpectation of apparent sex and age from a single </a:t>
            </a:r>
            <a:r>
              <a:rPr lang="es-AR" sz="3600" dirty="0">
                <a:latin typeface="Helvetica" pitchFamily="2" charset="0"/>
              </a:rPr>
              <a:t>image</a:t>
            </a:r>
          </a:p>
        </p:txBody>
      </p:sp>
      <p:pic>
        <p:nvPicPr>
          <p:cNvPr id="4" name="Imagen 3">
            <a:extLst>
              <a:ext uri="{FF2B5EF4-FFF2-40B4-BE49-F238E27FC236}">
                <a16:creationId xmlns:a16="http://schemas.microsoft.com/office/drawing/2014/main" id="{C0D61430-7022-E543-8BEA-9BF1780CF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20" y="1609280"/>
            <a:ext cx="12151687" cy="2728473"/>
          </a:xfrm>
          <a:prstGeom prst="rect">
            <a:avLst/>
          </a:prstGeom>
        </p:spPr>
      </p:pic>
      <p:pic>
        <p:nvPicPr>
          <p:cNvPr id="6" name="Imagen 5">
            <a:extLst>
              <a:ext uri="{FF2B5EF4-FFF2-40B4-BE49-F238E27FC236}">
                <a16:creationId xmlns:a16="http://schemas.microsoft.com/office/drawing/2014/main" id="{E2BFEF24-7484-0449-B5B2-67CA14126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47" y="5289069"/>
            <a:ext cx="12416120" cy="1710341"/>
          </a:xfrm>
          <a:prstGeom prst="rect">
            <a:avLst/>
          </a:prstGeom>
        </p:spPr>
      </p:pic>
      <p:sp>
        <p:nvSpPr>
          <p:cNvPr id="8" name="Rectángulo 7">
            <a:extLst>
              <a:ext uri="{FF2B5EF4-FFF2-40B4-BE49-F238E27FC236}">
                <a16:creationId xmlns:a16="http://schemas.microsoft.com/office/drawing/2014/main" id="{FF46F08F-1502-C148-A728-EBFC6DC03646}"/>
              </a:ext>
            </a:extLst>
          </p:cNvPr>
          <p:cNvSpPr/>
          <p:nvPr/>
        </p:nvSpPr>
        <p:spPr>
          <a:xfrm>
            <a:off x="220858" y="4621427"/>
            <a:ext cx="12507609" cy="646331"/>
          </a:xfrm>
          <a:prstGeom prst="rect">
            <a:avLst/>
          </a:prstGeom>
        </p:spPr>
        <p:txBody>
          <a:bodyPr wrap="square">
            <a:spAutoFit/>
          </a:bodyPr>
          <a:lstStyle/>
          <a:p>
            <a:pPr algn="l"/>
            <a:r>
              <a:rPr lang="es-AR" sz="3600" dirty="0">
                <a:latin typeface="Helvetica" pitchFamily="2" charset="0"/>
              </a:rPr>
              <a:t>DATASET</a:t>
            </a:r>
          </a:p>
        </p:txBody>
      </p:sp>
      <p:pic>
        <p:nvPicPr>
          <p:cNvPr id="5" name="Imagen 4">
            <a:extLst>
              <a:ext uri="{FF2B5EF4-FFF2-40B4-BE49-F238E27FC236}">
                <a16:creationId xmlns:a16="http://schemas.microsoft.com/office/drawing/2014/main" id="{23929E94-CD91-D44C-A970-38D0F424D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348" y="6999410"/>
            <a:ext cx="12416120" cy="1969492"/>
          </a:xfrm>
          <a:prstGeom prst="rect">
            <a:avLst/>
          </a:prstGeom>
        </p:spPr>
      </p:pic>
      <p:sp>
        <p:nvSpPr>
          <p:cNvPr id="7" name="Rectángulo 6">
            <a:extLst>
              <a:ext uri="{FF2B5EF4-FFF2-40B4-BE49-F238E27FC236}">
                <a16:creationId xmlns:a16="http://schemas.microsoft.com/office/drawing/2014/main" id="{F944DE35-8C1D-7A48-B102-3701A708B3A2}"/>
              </a:ext>
            </a:extLst>
          </p:cNvPr>
          <p:cNvSpPr/>
          <p:nvPr/>
        </p:nvSpPr>
        <p:spPr>
          <a:xfrm>
            <a:off x="7393020" y="6030570"/>
            <a:ext cx="4824920" cy="78285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s-AR" sz="2400" b="0" i="0" u="none" strike="noStrike" cap="all" spc="384" normalizeH="0" baseline="0">
              <a:ln>
                <a:noFill/>
              </a:ln>
              <a:solidFill>
                <a:srgbClr val="FFFFFF"/>
              </a:solidFill>
              <a:effectLst/>
              <a:uFillTx/>
              <a:latin typeface="Avenir Medium"/>
              <a:ea typeface="Avenir Medium"/>
              <a:cs typeface="Avenir Medium"/>
              <a:sym typeface="Avenir Medium"/>
            </a:endParaRPr>
          </a:p>
        </p:txBody>
      </p:sp>
      <p:grpSp>
        <p:nvGrpSpPr>
          <p:cNvPr id="9" name="Galería de imágenes">
            <a:extLst>
              <a:ext uri="{FF2B5EF4-FFF2-40B4-BE49-F238E27FC236}">
                <a16:creationId xmlns:a16="http://schemas.microsoft.com/office/drawing/2014/main" id="{172D7313-0470-FA45-B0D1-7A55F3D6C200}"/>
              </a:ext>
            </a:extLst>
          </p:cNvPr>
          <p:cNvGrpSpPr/>
          <p:nvPr/>
        </p:nvGrpSpPr>
        <p:grpSpPr>
          <a:xfrm>
            <a:off x="10215992" y="5679610"/>
            <a:ext cx="1674984" cy="1749465"/>
            <a:chOff x="0" y="0"/>
            <a:chExt cx="3023195" cy="2264618"/>
          </a:xfrm>
        </p:grpSpPr>
        <p:pic>
          <p:nvPicPr>
            <p:cNvPr id="10" name="digitalhouse.png" descr="digitalhouse.png">
              <a:extLst>
                <a:ext uri="{FF2B5EF4-FFF2-40B4-BE49-F238E27FC236}">
                  <a16:creationId xmlns:a16="http://schemas.microsoft.com/office/drawing/2014/main" id="{6387F0B8-761B-7C47-8B6B-E2BD6DDA4E4D}"/>
                </a:ext>
              </a:extLst>
            </p:cNvPr>
            <p:cNvPicPr>
              <a:picLocks noChangeAspect="1"/>
            </p:cNvPicPr>
            <p:nvPr/>
          </p:nvPicPr>
          <p:blipFill>
            <a:blip r:embed="rId5">
              <a:extLst/>
            </a:blip>
            <a:srcRect t="21997" b="21997"/>
            <a:stretch>
              <a:fillRect/>
            </a:stretch>
          </p:blipFill>
          <p:spPr>
            <a:xfrm>
              <a:off x="0" y="0"/>
              <a:ext cx="3023196" cy="1693119"/>
            </a:xfrm>
            <a:prstGeom prst="rect">
              <a:avLst/>
            </a:prstGeom>
            <a:ln w="12700" cap="flat">
              <a:noFill/>
              <a:miter lim="400000"/>
            </a:ln>
            <a:effectLst/>
          </p:spPr>
        </p:pic>
        <p:sp>
          <p:nvSpPr>
            <p:cNvPr id="11" name="Rectángulo">
              <a:extLst>
                <a:ext uri="{FF2B5EF4-FFF2-40B4-BE49-F238E27FC236}">
                  <a16:creationId xmlns:a16="http://schemas.microsoft.com/office/drawing/2014/main" id="{407C50CD-F577-FE4E-A6AE-DF39F567E3E5}"/>
                </a:ext>
              </a:extLst>
            </p:cNvPr>
            <p:cNvSpPr/>
            <p:nvPr/>
          </p:nvSpPr>
          <p:spPr>
            <a:xfrm>
              <a:off x="0" y="1769318"/>
              <a:ext cx="3023196"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defRPr sz="2000"/>
              </a:lvl1pPr>
            </a:lstStyle>
            <a:p>
              <a:r>
                <a:t>  </a:t>
              </a:r>
            </a:p>
          </p:txBody>
        </p:sp>
      </p:grpSp>
    </p:spTree>
    <p:extLst>
      <p:ext uri="{BB962C8B-B14F-4D97-AF65-F5344CB8AC3E}">
        <p14:creationId xmlns:p14="http://schemas.microsoft.com/office/powerpoint/2010/main" val="27290513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F50C401-A39D-0149-B005-95B08224A779}"/>
              </a:ext>
            </a:extLst>
          </p:cNvPr>
          <p:cNvSpPr/>
          <p:nvPr/>
        </p:nvSpPr>
        <p:spPr>
          <a:xfrm>
            <a:off x="423557" y="912697"/>
            <a:ext cx="12507609" cy="646331"/>
          </a:xfrm>
          <a:prstGeom prst="rect">
            <a:avLst/>
          </a:prstGeom>
        </p:spPr>
        <p:txBody>
          <a:bodyPr wrap="square">
            <a:spAutoFit/>
          </a:bodyPr>
          <a:lstStyle/>
          <a:p>
            <a:pPr algn="l"/>
            <a:r>
              <a:rPr lang="es-AR" sz="3600" dirty="0">
                <a:latin typeface="Helvetica" pitchFamily="2" charset="0"/>
              </a:rPr>
              <a:t>Works Ok</a:t>
            </a:r>
          </a:p>
        </p:txBody>
      </p:sp>
      <p:sp>
        <p:nvSpPr>
          <p:cNvPr id="8" name="Rectángulo 7">
            <a:extLst>
              <a:ext uri="{FF2B5EF4-FFF2-40B4-BE49-F238E27FC236}">
                <a16:creationId xmlns:a16="http://schemas.microsoft.com/office/drawing/2014/main" id="{FF46F08F-1502-C148-A728-EBFC6DC03646}"/>
              </a:ext>
            </a:extLst>
          </p:cNvPr>
          <p:cNvSpPr/>
          <p:nvPr/>
        </p:nvSpPr>
        <p:spPr>
          <a:xfrm>
            <a:off x="423557" y="4931882"/>
            <a:ext cx="12216204" cy="646331"/>
          </a:xfrm>
          <a:prstGeom prst="rect">
            <a:avLst/>
          </a:prstGeom>
        </p:spPr>
        <p:txBody>
          <a:bodyPr wrap="square">
            <a:spAutoFit/>
          </a:bodyPr>
          <a:lstStyle/>
          <a:p>
            <a:pPr algn="l"/>
            <a:r>
              <a:rPr lang="es-AR" sz="3600" dirty="0">
                <a:latin typeface="Helvetica" pitchFamily="2" charset="0"/>
              </a:rPr>
              <a:t>Fails  </a:t>
            </a:r>
          </a:p>
        </p:txBody>
      </p:sp>
      <p:pic>
        <p:nvPicPr>
          <p:cNvPr id="5" name="Imagen 4">
            <a:extLst>
              <a:ext uri="{FF2B5EF4-FFF2-40B4-BE49-F238E27FC236}">
                <a16:creationId xmlns:a16="http://schemas.microsoft.com/office/drawing/2014/main" id="{FEE29974-E0F6-CC46-933C-A2E38C6CC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06" y="1559028"/>
            <a:ext cx="11747500" cy="3314700"/>
          </a:xfrm>
          <a:prstGeom prst="rect">
            <a:avLst/>
          </a:prstGeom>
        </p:spPr>
      </p:pic>
      <p:pic>
        <p:nvPicPr>
          <p:cNvPr id="9" name="Imagen 8">
            <a:extLst>
              <a:ext uri="{FF2B5EF4-FFF2-40B4-BE49-F238E27FC236}">
                <a16:creationId xmlns:a16="http://schemas.microsoft.com/office/drawing/2014/main" id="{D9E4EA1D-699F-EB44-8888-CC3A31EC9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557" y="5505374"/>
            <a:ext cx="11747500" cy="3743139"/>
          </a:xfrm>
          <a:prstGeom prst="rect">
            <a:avLst/>
          </a:prstGeom>
        </p:spPr>
      </p:pic>
      <p:grpSp>
        <p:nvGrpSpPr>
          <p:cNvPr id="6" name="Galería de imágenes">
            <a:extLst>
              <a:ext uri="{FF2B5EF4-FFF2-40B4-BE49-F238E27FC236}">
                <a16:creationId xmlns:a16="http://schemas.microsoft.com/office/drawing/2014/main" id="{3EB2DD44-B77E-E94E-BBB4-85EB3CDA125F}"/>
              </a:ext>
            </a:extLst>
          </p:cNvPr>
          <p:cNvGrpSpPr/>
          <p:nvPr/>
        </p:nvGrpSpPr>
        <p:grpSpPr>
          <a:xfrm>
            <a:off x="9616565" y="0"/>
            <a:ext cx="3023196" cy="2264620"/>
            <a:chOff x="0" y="0"/>
            <a:chExt cx="3023195" cy="2264618"/>
          </a:xfrm>
        </p:grpSpPr>
        <p:pic>
          <p:nvPicPr>
            <p:cNvPr id="7" name="digitalhouse.png" descr="digitalhouse.png">
              <a:extLst>
                <a:ext uri="{FF2B5EF4-FFF2-40B4-BE49-F238E27FC236}">
                  <a16:creationId xmlns:a16="http://schemas.microsoft.com/office/drawing/2014/main" id="{5A46C461-6025-3F4B-93DD-39ACC3A1A923}"/>
                </a:ext>
              </a:extLst>
            </p:cNvPr>
            <p:cNvPicPr>
              <a:picLocks noChangeAspect="1"/>
            </p:cNvPicPr>
            <p:nvPr/>
          </p:nvPicPr>
          <p:blipFill>
            <a:blip r:embed="rId4">
              <a:extLst/>
            </a:blip>
            <a:srcRect t="21997" b="21997"/>
            <a:stretch>
              <a:fillRect/>
            </a:stretch>
          </p:blipFill>
          <p:spPr>
            <a:xfrm>
              <a:off x="0" y="0"/>
              <a:ext cx="3023196" cy="1693119"/>
            </a:xfrm>
            <a:prstGeom prst="rect">
              <a:avLst/>
            </a:prstGeom>
            <a:ln w="12700" cap="flat">
              <a:noFill/>
              <a:miter lim="400000"/>
            </a:ln>
            <a:effectLst/>
          </p:spPr>
        </p:pic>
        <p:sp>
          <p:nvSpPr>
            <p:cNvPr id="10" name="Rectángulo">
              <a:extLst>
                <a:ext uri="{FF2B5EF4-FFF2-40B4-BE49-F238E27FC236}">
                  <a16:creationId xmlns:a16="http://schemas.microsoft.com/office/drawing/2014/main" id="{A8475E8E-4E59-3B4C-917A-177A5A3DE635}"/>
                </a:ext>
              </a:extLst>
            </p:cNvPr>
            <p:cNvSpPr/>
            <p:nvPr/>
          </p:nvSpPr>
          <p:spPr>
            <a:xfrm>
              <a:off x="0" y="1769318"/>
              <a:ext cx="3023196"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defRPr sz="2000"/>
              </a:lvl1pPr>
            </a:lstStyle>
            <a:p>
              <a:r>
                <a:t>  </a:t>
              </a:r>
            </a:p>
          </p:txBody>
        </p:sp>
      </p:grpSp>
    </p:spTree>
    <p:extLst>
      <p:ext uri="{BB962C8B-B14F-4D97-AF65-F5344CB8AC3E}">
        <p14:creationId xmlns:p14="http://schemas.microsoft.com/office/powerpoint/2010/main" val="3095982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8676C72-AEC8-6640-8D8F-8405A0055BBC}"/>
              </a:ext>
            </a:extLst>
          </p:cNvPr>
          <p:cNvSpPr/>
          <p:nvPr/>
        </p:nvSpPr>
        <p:spPr>
          <a:xfrm>
            <a:off x="369651" y="2665379"/>
            <a:ext cx="11974749" cy="5077838"/>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s-AR" sz="2400" b="0" i="0" u="none" strike="noStrike" cap="all" spc="384" normalizeH="0" baseline="0" dirty="0">
              <a:ln>
                <a:noFill/>
              </a:ln>
              <a:solidFill>
                <a:srgbClr val="FFFFFF"/>
              </a:solidFill>
              <a:effectLst/>
              <a:uFillTx/>
              <a:latin typeface="Avenir Medium"/>
              <a:ea typeface="Avenir Medium"/>
              <a:cs typeface="Avenir Medium"/>
              <a:sym typeface="Avenir Medium"/>
            </a:endParaRPr>
          </a:p>
        </p:txBody>
      </p:sp>
      <p:pic>
        <p:nvPicPr>
          <p:cNvPr id="4" name="Imagen 3">
            <a:extLst>
              <a:ext uri="{FF2B5EF4-FFF2-40B4-BE49-F238E27FC236}">
                <a16:creationId xmlns:a16="http://schemas.microsoft.com/office/drawing/2014/main" id="{D058344C-5319-BA45-A020-1DE44E7C0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64" y="3259914"/>
            <a:ext cx="5613861" cy="3888768"/>
          </a:xfrm>
          <a:prstGeom prst="rect">
            <a:avLst/>
          </a:prstGeom>
        </p:spPr>
      </p:pic>
      <p:pic>
        <p:nvPicPr>
          <p:cNvPr id="6" name="Imagen 5">
            <a:extLst>
              <a:ext uri="{FF2B5EF4-FFF2-40B4-BE49-F238E27FC236}">
                <a16:creationId xmlns:a16="http://schemas.microsoft.com/office/drawing/2014/main" id="{48351894-4915-544C-B789-CFC7E939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256" y="3259914"/>
            <a:ext cx="5513587" cy="3879932"/>
          </a:xfrm>
          <a:prstGeom prst="rect">
            <a:avLst/>
          </a:prstGeom>
        </p:spPr>
      </p:pic>
      <p:sp>
        <p:nvSpPr>
          <p:cNvPr id="12" name="Rectángulo 11">
            <a:extLst>
              <a:ext uri="{FF2B5EF4-FFF2-40B4-BE49-F238E27FC236}">
                <a16:creationId xmlns:a16="http://schemas.microsoft.com/office/drawing/2014/main" id="{236C9E53-6FB7-E447-924B-E37A98688841}"/>
              </a:ext>
            </a:extLst>
          </p:cNvPr>
          <p:cNvSpPr/>
          <p:nvPr/>
        </p:nvSpPr>
        <p:spPr>
          <a:xfrm>
            <a:off x="369651" y="1858221"/>
            <a:ext cx="10878299" cy="707886"/>
          </a:xfrm>
          <a:prstGeom prst="rect">
            <a:avLst/>
          </a:prstGeom>
        </p:spPr>
        <p:txBody>
          <a:bodyPr wrap="none">
            <a:spAutoFit/>
          </a:bodyPr>
          <a:lstStyle/>
          <a:p>
            <a:r>
              <a:rPr lang="es-AR" dirty="0">
                <a:latin typeface="Helvetica" pitchFamily="2" charset="0"/>
              </a:rPr>
              <a:t>Face Score : Podando el Dataset…..   O no…..</a:t>
            </a:r>
            <a:endParaRPr lang="es-AR" dirty="0"/>
          </a:p>
        </p:txBody>
      </p:sp>
      <p:grpSp>
        <p:nvGrpSpPr>
          <p:cNvPr id="13" name="Galería de imágenes">
            <a:extLst>
              <a:ext uri="{FF2B5EF4-FFF2-40B4-BE49-F238E27FC236}">
                <a16:creationId xmlns:a16="http://schemas.microsoft.com/office/drawing/2014/main" id="{E8F1EBEE-99A8-FA41-AA3E-F87D4A958CBD}"/>
              </a:ext>
            </a:extLst>
          </p:cNvPr>
          <p:cNvGrpSpPr/>
          <p:nvPr/>
        </p:nvGrpSpPr>
        <p:grpSpPr>
          <a:xfrm>
            <a:off x="9736352" y="400759"/>
            <a:ext cx="3023196" cy="2264620"/>
            <a:chOff x="0" y="0"/>
            <a:chExt cx="3023195" cy="2264618"/>
          </a:xfrm>
        </p:grpSpPr>
        <p:pic>
          <p:nvPicPr>
            <p:cNvPr id="14" name="digitalhouse.png" descr="digitalhouse.png">
              <a:extLst>
                <a:ext uri="{FF2B5EF4-FFF2-40B4-BE49-F238E27FC236}">
                  <a16:creationId xmlns:a16="http://schemas.microsoft.com/office/drawing/2014/main" id="{BD0277F6-5294-884F-9095-AC3C5D954F31}"/>
                </a:ext>
              </a:extLst>
            </p:cNvPr>
            <p:cNvPicPr>
              <a:picLocks noChangeAspect="1"/>
            </p:cNvPicPr>
            <p:nvPr/>
          </p:nvPicPr>
          <p:blipFill>
            <a:blip r:embed="rId4">
              <a:extLst/>
            </a:blip>
            <a:srcRect t="21997" b="21997"/>
            <a:stretch>
              <a:fillRect/>
            </a:stretch>
          </p:blipFill>
          <p:spPr>
            <a:xfrm>
              <a:off x="0" y="0"/>
              <a:ext cx="3023196" cy="1693119"/>
            </a:xfrm>
            <a:prstGeom prst="rect">
              <a:avLst/>
            </a:prstGeom>
            <a:ln w="12700" cap="flat">
              <a:noFill/>
              <a:miter lim="400000"/>
            </a:ln>
            <a:effectLst/>
          </p:spPr>
        </p:pic>
        <p:sp>
          <p:nvSpPr>
            <p:cNvPr id="15" name="Rectángulo">
              <a:extLst>
                <a:ext uri="{FF2B5EF4-FFF2-40B4-BE49-F238E27FC236}">
                  <a16:creationId xmlns:a16="http://schemas.microsoft.com/office/drawing/2014/main" id="{30332D92-AABE-A447-B785-EC380B32CDB8}"/>
                </a:ext>
              </a:extLst>
            </p:cNvPr>
            <p:cNvSpPr/>
            <p:nvPr/>
          </p:nvSpPr>
          <p:spPr>
            <a:xfrm>
              <a:off x="0" y="1769318"/>
              <a:ext cx="3023196"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defRPr sz="2000"/>
              </a:lvl1pPr>
            </a:lstStyle>
            <a:p>
              <a:r>
                <a:t>  </a:t>
              </a:r>
            </a:p>
          </p:txBody>
        </p:sp>
      </p:grpSp>
    </p:spTree>
    <p:extLst>
      <p:ext uri="{BB962C8B-B14F-4D97-AF65-F5344CB8AC3E}">
        <p14:creationId xmlns:p14="http://schemas.microsoft.com/office/powerpoint/2010/main" val="27776411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4401F20-C643-4347-A7D7-BE4F979F89B0}"/>
              </a:ext>
            </a:extLst>
          </p:cNvPr>
          <p:cNvSpPr/>
          <p:nvPr/>
        </p:nvSpPr>
        <p:spPr>
          <a:xfrm>
            <a:off x="1070042" y="235204"/>
            <a:ext cx="11381362" cy="5348220"/>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s-AR" sz="2400" b="0" i="0" u="none" strike="noStrike" cap="all" spc="384" normalizeH="0" baseline="0">
              <a:ln>
                <a:noFill/>
              </a:ln>
              <a:solidFill>
                <a:srgbClr val="FFFFFF"/>
              </a:solidFill>
              <a:effectLst/>
              <a:uFillTx/>
              <a:latin typeface="Avenir Medium"/>
              <a:ea typeface="Avenir Medium"/>
              <a:cs typeface="Avenir Medium"/>
              <a:sym typeface="Avenir Medium"/>
            </a:endParaRPr>
          </a:p>
        </p:txBody>
      </p:sp>
      <p:pic>
        <p:nvPicPr>
          <p:cNvPr id="4" name="Imagen 3">
            <a:extLst>
              <a:ext uri="{FF2B5EF4-FFF2-40B4-BE49-F238E27FC236}">
                <a16:creationId xmlns:a16="http://schemas.microsoft.com/office/drawing/2014/main" id="{E48AB161-04A5-474A-B365-E411AEDE7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940" y="1190170"/>
            <a:ext cx="5532994" cy="3873096"/>
          </a:xfrm>
          <a:prstGeom prst="rect">
            <a:avLst/>
          </a:prstGeom>
        </p:spPr>
      </p:pic>
      <p:sp>
        <p:nvSpPr>
          <p:cNvPr id="5" name="Rectángulo 4">
            <a:extLst>
              <a:ext uri="{FF2B5EF4-FFF2-40B4-BE49-F238E27FC236}">
                <a16:creationId xmlns:a16="http://schemas.microsoft.com/office/drawing/2014/main" id="{95BE00B6-8F79-264A-8560-3326EEEE187D}"/>
              </a:ext>
            </a:extLst>
          </p:cNvPr>
          <p:cNvSpPr/>
          <p:nvPr/>
        </p:nvSpPr>
        <p:spPr>
          <a:xfrm>
            <a:off x="-15402" y="5745858"/>
            <a:ext cx="12782145" cy="3970318"/>
          </a:xfrm>
          <a:prstGeom prst="rect">
            <a:avLst/>
          </a:prstGeom>
        </p:spPr>
        <p:txBody>
          <a:bodyPr wrap="square">
            <a:spAutoFit/>
          </a:bodyPr>
          <a:lstStyle/>
          <a:p>
            <a:pPr algn="l"/>
            <a:r>
              <a:rPr lang="es-AR" sz="2800" dirty="0">
                <a:solidFill>
                  <a:schemeClr val="tx1"/>
                </a:solidFill>
                <a:latin typeface="arial" panose="020B0604020202020204" pitchFamily="34" charset="0"/>
              </a:rPr>
              <a:t>El primer filtrado fue eliminar las imágenes en las que no hay caras, en las que el género es indefinido (NaN), y aquellas en las que hay más </a:t>
            </a:r>
          </a:p>
          <a:p>
            <a:pPr algn="l"/>
            <a:r>
              <a:rPr lang="es-AR" sz="2800" dirty="0">
                <a:solidFill>
                  <a:schemeClr val="tx1"/>
                </a:solidFill>
                <a:latin typeface="arial" panose="020B0604020202020204" pitchFamily="34" charset="0"/>
              </a:rPr>
              <a:t>de 1 cara.</a:t>
            </a:r>
          </a:p>
          <a:p>
            <a:pPr algn="l"/>
            <a:r>
              <a:rPr lang="es-AR" sz="2800" dirty="0">
                <a:solidFill>
                  <a:schemeClr val="tx1"/>
                </a:solidFill>
                <a:latin typeface="arial" panose="020B0604020202020204" pitchFamily="34" charset="0"/>
              </a:rPr>
              <a:t>Este dataset fue el que usamos para los primeros experimentos, y aun variando arquitecturas, redes, técnicas, no se pudo superar el 85%.</a:t>
            </a:r>
          </a:p>
          <a:p>
            <a:pPr algn="l"/>
            <a:r>
              <a:rPr lang="es-AR" sz="2800" dirty="0">
                <a:solidFill>
                  <a:schemeClr val="tx1"/>
                </a:solidFill>
                <a:latin typeface="arial" panose="020B0604020202020204" pitchFamily="34" charset="0"/>
              </a:rPr>
              <a:t>Generamos un segundo dataset, filtrando imágenes de baja calidad, tomando las de mayor valor para el atributo face1 (que indica la presencia de una cara).   Los mismos experimentos usando este nuevo dataset obtuviern accuracy  entre 92% y 95%.</a:t>
            </a:r>
          </a:p>
        </p:txBody>
      </p:sp>
      <p:grpSp>
        <p:nvGrpSpPr>
          <p:cNvPr id="8" name="Galería de imágenes">
            <a:extLst>
              <a:ext uri="{FF2B5EF4-FFF2-40B4-BE49-F238E27FC236}">
                <a16:creationId xmlns:a16="http://schemas.microsoft.com/office/drawing/2014/main" id="{50B37981-7DB3-C74E-99EC-EB859578FF29}"/>
              </a:ext>
            </a:extLst>
          </p:cNvPr>
          <p:cNvGrpSpPr/>
          <p:nvPr/>
        </p:nvGrpSpPr>
        <p:grpSpPr>
          <a:xfrm>
            <a:off x="9087691" y="-43964"/>
            <a:ext cx="3023196" cy="2264620"/>
            <a:chOff x="0" y="0"/>
            <a:chExt cx="3023195" cy="2264618"/>
          </a:xfrm>
        </p:grpSpPr>
        <p:pic>
          <p:nvPicPr>
            <p:cNvPr id="9" name="digitalhouse.png" descr="digitalhouse.png">
              <a:extLst>
                <a:ext uri="{FF2B5EF4-FFF2-40B4-BE49-F238E27FC236}">
                  <a16:creationId xmlns:a16="http://schemas.microsoft.com/office/drawing/2014/main" id="{239E665F-3846-3A4F-843C-AE9BCEEF9CBF}"/>
                </a:ext>
              </a:extLst>
            </p:cNvPr>
            <p:cNvPicPr>
              <a:picLocks noChangeAspect="1"/>
            </p:cNvPicPr>
            <p:nvPr/>
          </p:nvPicPr>
          <p:blipFill>
            <a:blip r:embed="rId3">
              <a:extLst/>
            </a:blip>
            <a:srcRect t="21997" b="21997"/>
            <a:stretch>
              <a:fillRect/>
            </a:stretch>
          </p:blipFill>
          <p:spPr>
            <a:xfrm>
              <a:off x="0" y="0"/>
              <a:ext cx="3023196" cy="1693119"/>
            </a:xfrm>
            <a:prstGeom prst="rect">
              <a:avLst/>
            </a:prstGeom>
            <a:ln w="12700" cap="flat">
              <a:noFill/>
              <a:miter lim="400000"/>
            </a:ln>
            <a:effectLst/>
          </p:spPr>
        </p:pic>
        <p:sp>
          <p:nvSpPr>
            <p:cNvPr id="10" name="Rectángulo">
              <a:extLst>
                <a:ext uri="{FF2B5EF4-FFF2-40B4-BE49-F238E27FC236}">
                  <a16:creationId xmlns:a16="http://schemas.microsoft.com/office/drawing/2014/main" id="{E508D7C3-D98B-EE4B-AAA4-63507CE251B4}"/>
                </a:ext>
              </a:extLst>
            </p:cNvPr>
            <p:cNvSpPr/>
            <p:nvPr/>
          </p:nvSpPr>
          <p:spPr>
            <a:xfrm>
              <a:off x="0" y="1769318"/>
              <a:ext cx="3023196"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defRPr sz="2000"/>
              </a:lvl1pPr>
            </a:lstStyle>
            <a:p>
              <a:r>
                <a:t>  </a:t>
              </a:r>
            </a:p>
          </p:txBody>
        </p:sp>
      </p:grpSp>
    </p:spTree>
    <p:extLst>
      <p:ext uri="{BB962C8B-B14F-4D97-AF65-F5344CB8AC3E}">
        <p14:creationId xmlns:p14="http://schemas.microsoft.com/office/powerpoint/2010/main" val="35395970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2EFA5D8-7093-0845-94F3-69DD121FF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2" name="Título 1">
            <a:extLst>
              <a:ext uri="{FF2B5EF4-FFF2-40B4-BE49-F238E27FC236}">
                <a16:creationId xmlns:a16="http://schemas.microsoft.com/office/drawing/2014/main" id="{93AF130C-C820-CC43-85A8-BCEEFC237F9B}"/>
              </a:ext>
            </a:extLst>
          </p:cNvPr>
          <p:cNvSpPr>
            <a:spLocks noGrp="1"/>
          </p:cNvSpPr>
          <p:nvPr>
            <p:ph type="title"/>
          </p:nvPr>
        </p:nvSpPr>
        <p:spPr>
          <a:xfrm>
            <a:off x="4007796" y="8171234"/>
            <a:ext cx="7072008" cy="881974"/>
          </a:xfrm>
        </p:spPr>
        <p:txBody>
          <a:bodyPr/>
          <a:lstStyle/>
          <a:p>
            <a:r>
              <a:rPr lang="es-AR" dirty="0"/>
              <a:t>WIDERESNET</a:t>
            </a:r>
          </a:p>
        </p:txBody>
      </p:sp>
    </p:spTree>
    <p:extLst>
      <p:ext uri="{BB962C8B-B14F-4D97-AF65-F5344CB8AC3E}">
        <p14:creationId xmlns:p14="http://schemas.microsoft.com/office/powerpoint/2010/main" val="1072887835"/>
      </p:ext>
    </p:extLst>
  </p:cSld>
  <p:clrMapOvr>
    <a:masterClrMapping/>
  </p:clrMapOvr>
  <p:transition spd="med"/>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381</TotalTime>
  <Words>533</Words>
  <Application>Microsoft Macintosh PowerPoint</Application>
  <PresentationFormat>Personalizado</PresentationFormat>
  <Paragraphs>75</Paragraphs>
  <Slides>28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Arial</vt:lpstr>
      <vt:lpstr>Avenir Book</vt:lpstr>
      <vt:lpstr>Avenir Light</vt:lpstr>
      <vt:lpstr>Avenir Medium</vt:lpstr>
      <vt:lpstr>Helvetica</vt:lpstr>
      <vt:lpstr>Helvetica Neue</vt:lpstr>
      <vt:lpstr>Lucida Grande</vt:lpstr>
      <vt:lpstr>New_Template1</vt:lpstr>
      <vt:lpstr>Convolutional   neural    networks </vt:lpstr>
      <vt:lpstr>Presentación de PowerPoint</vt:lpstr>
      <vt:lpstr>INTRO</vt:lpstr>
      <vt:lpstr>problema</vt:lpstr>
      <vt:lpstr>Presentación de PowerPoint</vt:lpstr>
      <vt:lpstr>Presentación de PowerPoint</vt:lpstr>
      <vt:lpstr>Presentación de PowerPoint</vt:lpstr>
      <vt:lpstr>Presentación de PowerPoint</vt:lpstr>
      <vt:lpstr>WIDERESNET</vt:lpstr>
      <vt:lpstr>Presentación de PowerPoint</vt:lpstr>
      <vt:lpstr>Presentación de PowerPoint</vt:lpstr>
      <vt:lpstr>Presentación de PowerPoint</vt:lpstr>
      <vt:lpstr>Presentación de PowerPoint</vt:lpstr>
      <vt:lpstr>Presentación de PowerPoint</vt:lpstr>
      <vt:lpstr>TRAINNING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wiresnet</vt:lpstr>
      <vt:lpstr>Jupyter come back</vt:lpstr>
      <vt:lpstr>Conclusiones Y RECOMENDACIONES</vt:lpstr>
      <vt:lpstr>THE END</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vs deep learning</dc:title>
  <cp:lastModifiedBy>CARLOS Porta</cp:lastModifiedBy>
  <cp:revision>29</cp:revision>
  <dcterms:modified xsi:type="dcterms:W3CDTF">2018-06-11T17:13:07Z</dcterms:modified>
</cp:coreProperties>
</file>